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9" r:id="rId1"/>
  </p:sldMasterIdLst>
  <p:sldIdLst>
    <p:sldId id="275" r:id="rId2"/>
    <p:sldId id="256" r:id="rId3"/>
    <p:sldId id="258" r:id="rId4"/>
    <p:sldId id="280" r:id="rId5"/>
    <p:sldId id="282" r:id="rId6"/>
    <p:sldId id="283" r:id="rId7"/>
    <p:sldId id="284" r:id="rId8"/>
    <p:sldId id="285" r:id="rId9"/>
    <p:sldId id="286" r:id="rId10"/>
    <p:sldId id="287" r:id="rId11"/>
    <p:sldId id="288" r:id="rId12"/>
    <p:sldId id="289" r:id="rId13"/>
    <p:sldId id="291" r:id="rId14"/>
    <p:sldId id="290" r:id="rId15"/>
    <p:sldId id="293" r:id="rId16"/>
    <p:sldId id="294" r:id="rId17"/>
    <p:sldId id="295" r:id="rId18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EB4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6361" autoAdjust="0"/>
    <p:restoredTop sz="94660"/>
  </p:normalViewPr>
  <p:slideViewPr>
    <p:cSldViewPr snapToGrid="0" snapToObjects="1">
      <p:cViewPr varScale="1">
        <p:scale>
          <a:sx n="84" d="100"/>
          <a:sy n="84" d="100"/>
        </p:scale>
        <p:origin x="-96" y="-2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442345-F28C-4344-ADC2-AA5FEBC9CD90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200531-755C-43EC-B38B-BB89CED79E4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1F54B3-6EB2-4C42-BFDD-373B86CE7B3C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718B78-8A6B-4283-819D-D057771143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9436F9-76C9-416C-B72B-2DC37ACB4AA4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15A7DF-5793-4ACC-8B00-63EB02E0AE1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F8205F-8A62-487F-97A1-D515E44D6960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20E3F2-0E43-4D58-B733-975D34D0549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B17657-D8C4-479C-8D72-C281738CE422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11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A19774-6A1E-4E4E-AA6D-DBE513398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2E22FD-3CD4-4BB1-B742-6B5876BCCDD2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7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5BDD19-E2A1-4CBB-9896-2367B45D8A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7FC659-7438-4880-AC8C-D8C3BFDA75EF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30B14A-0C0F-4288-81C0-31155D66F49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95B8A0-733B-4AB3-9A63-506A6C8AE288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A2DBD8-B589-4D7F-95D4-A437C74481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E35B75-A199-4547-882C-17AEF83AEBFA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F09443-030E-4AA1-BEC6-E9F30E6C60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546DCE-7ECB-4EA1-B90D-201CD99C31FB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ABBDC5-25EA-4DCF-8BAC-6F5BA42983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403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64A3914D-BF7E-4FA0-9328-0DD6E48689A3}" type="datetimeFigureOut">
              <a:rPr lang="en-US"/>
              <a:pPr>
                <a:defRPr/>
              </a:pPr>
              <a:t>10/20/15</a:t>
            </a:fld>
            <a:endParaRPr lang="en-US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50BB5DF6-456B-4760-B6CB-ECEE9B3A1BE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</p:sldLayoutIdLst>
  <p:txStyles>
    <p:titleStyle>
      <a:lvl1pPr algn="ctr" defTabSz="457200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ctrTitle"/>
          </p:nvPr>
        </p:nvSpPr>
        <p:spPr>
          <a:xfrm>
            <a:off x="685800" y="2133600"/>
            <a:ext cx="7772400" cy="1470025"/>
          </a:xfrm>
        </p:spPr>
        <p:txBody>
          <a:bodyPr/>
          <a:lstStyle/>
          <a:p>
            <a:r>
              <a:rPr lang="en-US" dirty="0" smtClean="0">
                <a:latin typeface="Calibri" pitchFamily="34" charset="0"/>
              </a:rPr>
              <a:t>Module </a:t>
            </a:r>
            <a:r>
              <a:rPr lang="en-US" dirty="0" smtClean="0">
                <a:latin typeface="Calibri" pitchFamily="34" charset="0"/>
              </a:rPr>
              <a:t>4</a:t>
            </a:r>
            <a:r>
              <a:rPr lang="en-US" dirty="0" smtClean="0">
                <a:latin typeface="Calibri" pitchFamily="34" charset="0"/>
              </a:rPr>
              <a:t>: System Services</a:t>
            </a:r>
            <a:r>
              <a:rPr lang="en-US" dirty="0" smtClean="0">
                <a:latin typeface="Calibri" pitchFamily="34" charset="0"/>
              </a:rPr>
              <a:t/>
            </a:r>
            <a:br>
              <a:rPr lang="en-US" dirty="0" smtClean="0">
                <a:latin typeface="Calibri" pitchFamily="34" charset="0"/>
              </a:rPr>
            </a:br>
            <a:r>
              <a:rPr lang="en-US" dirty="0" smtClean="0">
                <a:latin typeface="Calibri" pitchFamily="34" charset="0"/>
              </a:rPr>
              <a:t>Chapter 10: </a:t>
            </a:r>
            <a:r>
              <a:rPr lang="en-US" dirty="0" smtClean="0">
                <a:latin typeface="Calibri" pitchFamily="34" charset="0"/>
              </a:rPr>
              <a:t>System Time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/etc/</a:t>
            </a:r>
            <a:r>
              <a:rPr lang="en-US" dirty="0" err="1" smtClean="0">
                <a:latin typeface="Calibri" pitchFamily="34" charset="0"/>
              </a:rPr>
              <a:t>ntp.conf</a:t>
            </a:r>
            <a:r>
              <a:rPr lang="en-US" dirty="0" smtClean="0">
                <a:latin typeface="Calibri" pitchFamily="34" charset="0"/>
              </a:rPr>
              <a:t> file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Used to configure the NTP daemon as a server or client</a:t>
            </a:r>
          </a:p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b="1" dirty="0" smtClean="0">
                <a:latin typeface="Calibri" pitchFamily="34" charset="0"/>
              </a:rPr>
              <a:t>server</a:t>
            </a:r>
            <a:r>
              <a:rPr lang="en-US" dirty="0" smtClean="0">
                <a:latin typeface="Calibri" pitchFamily="34" charset="0"/>
              </a:rPr>
              <a:t> keyword specifies the NTP servers to synchronize with.</a:t>
            </a:r>
          </a:p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b="1" dirty="0" smtClean="0">
                <a:latin typeface="Calibri" pitchFamily="34" charset="0"/>
              </a:rPr>
              <a:t>restrict</a:t>
            </a:r>
            <a:r>
              <a:rPr lang="en-US" dirty="0" smtClean="0">
                <a:latin typeface="Calibri" pitchFamily="34" charset="0"/>
              </a:rPr>
              <a:t> keyword is used to restrict access to other hosts i.e. this host will not act as a NTP server for other hosts</a:t>
            </a:r>
          </a:p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b="1" dirty="0" err="1" smtClean="0">
                <a:latin typeface="Calibri" pitchFamily="34" charset="0"/>
              </a:rPr>
              <a:t>logfile</a:t>
            </a:r>
            <a:r>
              <a:rPr lang="en-US" dirty="0" smtClean="0">
                <a:latin typeface="Calibri" pitchFamily="34" charset="0"/>
              </a:rPr>
              <a:t> and </a:t>
            </a:r>
            <a:r>
              <a:rPr lang="en-US" b="1" dirty="0" err="1" smtClean="0">
                <a:latin typeface="Calibri" pitchFamily="34" charset="0"/>
              </a:rPr>
              <a:t>driftfile</a:t>
            </a:r>
            <a:r>
              <a:rPr lang="en-US" dirty="0" smtClean="0">
                <a:latin typeface="Calibri" pitchFamily="34" charset="0"/>
              </a:rPr>
              <a:t> indicate the locations of the files</a:t>
            </a:r>
          </a:p>
          <a:p>
            <a:pPr marL="457200" lvl="1" indent="0">
              <a:buNone/>
            </a:pPr>
            <a:endParaRPr lang="en-US" dirty="0" smtClean="0">
              <a:latin typeface="Calibri" pitchFamily="34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Example /etc/</a:t>
            </a:r>
            <a:r>
              <a:rPr lang="en-US" dirty="0" err="1" smtClean="0">
                <a:latin typeface="Calibri" pitchFamily="34" charset="0"/>
              </a:rPr>
              <a:t>ntp.conf</a:t>
            </a:r>
            <a:r>
              <a:rPr lang="en-US" dirty="0" smtClean="0">
                <a:latin typeface="Calibri" pitchFamily="34" charset="0"/>
              </a:rPr>
              <a:t> file</a:t>
            </a:r>
          </a:p>
        </p:txBody>
      </p:sp>
      <p:sp>
        <p:nvSpPr>
          <p:cNvPr id="10137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400" dirty="0">
                <a:latin typeface="Courier New" pitchFamily="49" charset="0"/>
                <a:cs typeface="Courier New" pitchFamily="49" charset="0"/>
              </a:rPr>
              <a:t>#List of public NTP servers to be queried</a:t>
            </a:r>
            <a:endParaRPr lang="en-US" sz="2400" b="1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>
                <a:latin typeface="Courier New" pitchFamily="49" charset="0"/>
                <a:cs typeface="Courier New" pitchFamily="49" charset="0"/>
              </a:rPr>
              <a:t>server 0.pool.ntp.org </a:t>
            </a:r>
            <a:r>
              <a:rPr lang="en-US" sz="2400" dirty="0" err="1">
                <a:latin typeface="Courier New" pitchFamily="49" charset="0"/>
                <a:cs typeface="Courier New" pitchFamily="49" charset="0"/>
              </a:rPr>
              <a:t>iburst</a:t>
            </a:r>
            <a:endParaRPr lang="en-US" sz="2400" b="1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>
                <a:latin typeface="Courier New" pitchFamily="49" charset="0"/>
                <a:cs typeface="Courier New" pitchFamily="49" charset="0"/>
              </a:rPr>
              <a:t>server 1.pool.ntp.org </a:t>
            </a:r>
            <a:r>
              <a:rPr lang="en-US" sz="2400" dirty="0" err="1">
                <a:latin typeface="Courier New" pitchFamily="49" charset="0"/>
                <a:cs typeface="Courier New" pitchFamily="49" charset="0"/>
              </a:rPr>
              <a:t>iburst</a:t>
            </a:r>
            <a:endParaRPr lang="en-US" sz="2400" b="1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>
                <a:latin typeface="Courier New" pitchFamily="49" charset="0"/>
                <a:cs typeface="Courier New" pitchFamily="49" charset="0"/>
              </a:rPr>
              <a:t>server 2.pool.ntp.org </a:t>
            </a:r>
            <a:r>
              <a:rPr lang="en-US" sz="2400" dirty="0" err="1">
                <a:latin typeface="Courier New" pitchFamily="49" charset="0"/>
                <a:cs typeface="Courier New" pitchFamily="49" charset="0"/>
              </a:rPr>
              <a:t>iburst</a:t>
            </a:r>
            <a:endParaRPr lang="en-US" sz="2400" b="1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endParaRPr lang="en-US" sz="2400" dirty="0" smtClean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restrict 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default ignore </a:t>
            </a:r>
            <a:endParaRPr lang="en-US" sz="2400" b="1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restrict 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127.0.0.1</a:t>
            </a:r>
            <a:endParaRPr lang="en-US" sz="2400" b="1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>
                <a:latin typeface="Courier New" pitchFamily="49" charset="0"/>
                <a:cs typeface="Courier New" pitchFamily="49" charset="0"/>
              </a:rPr>
              <a:t> </a:t>
            </a:r>
            <a:endParaRPr lang="en-US" sz="2400" b="1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 err="1">
                <a:latin typeface="Courier New" pitchFamily="49" charset="0"/>
                <a:cs typeface="Courier New" pitchFamily="49" charset="0"/>
              </a:rPr>
              <a:t>driftfile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 /var/lib/</a:t>
            </a:r>
            <a:r>
              <a:rPr lang="en-US" sz="2400" dirty="0" err="1">
                <a:latin typeface="Courier New" pitchFamily="49" charset="0"/>
                <a:cs typeface="Courier New" pitchFamily="49" charset="0"/>
              </a:rPr>
              <a:t>ntp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2400" dirty="0" err="1">
                <a:latin typeface="Courier New" pitchFamily="49" charset="0"/>
                <a:cs typeface="Courier New" pitchFamily="49" charset="0"/>
              </a:rPr>
              <a:t>ntp.drift</a:t>
            </a:r>
            <a:endParaRPr lang="en-US" sz="2400" b="1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 err="1">
                <a:latin typeface="Courier New" pitchFamily="49" charset="0"/>
                <a:cs typeface="Courier New" pitchFamily="49" charset="0"/>
              </a:rPr>
              <a:t>logfile</a:t>
            </a:r>
            <a:r>
              <a:rPr lang="en-US" sz="2400" dirty="0">
                <a:latin typeface="Courier New" pitchFamily="49" charset="0"/>
                <a:cs typeface="Courier New" pitchFamily="49" charset="0"/>
              </a:rPr>
              <a:t> /var/log/ntpser.log</a:t>
            </a:r>
            <a:endParaRPr lang="en-US" sz="2400" b="1" dirty="0">
              <a:latin typeface="Courier New" pitchFamily="49" charset="0"/>
              <a:cs typeface="Courier New" pitchFamily="49" charset="0"/>
            </a:endParaRPr>
          </a:p>
          <a:p>
            <a:pPr marL="457200" lvl="1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NTP Stratums</a:t>
            </a:r>
          </a:p>
        </p:txBody>
      </p:sp>
      <p:sp>
        <p:nvSpPr>
          <p:cNvPr id="102403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An </a:t>
            </a:r>
            <a:r>
              <a:rPr lang="en-US" dirty="0">
                <a:latin typeface="Calibri" pitchFamily="34" charset="0"/>
              </a:rPr>
              <a:t>NTP stratum refers to how close to a reference clock </a:t>
            </a:r>
            <a:r>
              <a:rPr lang="en-US" dirty="0" smtClean="0">
                <a:latin typeface="Calibri" pitchFamily="34" charset="0"/>
              </a:rPr>
              <a:t> (i.e. </a:t>
            </a:r>
            <a:r>
              <a:rPr lang="en-US" dirty="0">
                <a:latin typeface="Calibri" pitchFamily="34" charset="0"/>
              </a:rPr>
              <a:t>“Strarum-0” </a:t>
            </a:r>
            <a:r>
              <a:rPr lang="en-US" dirty="0" smtClean="0">
                <a:latin typeface="Calibri" pitchFamily="34" charset="0"/>
              </a:rPr>
              <a:t>clock) the </a:t>
            </a:r>
            <a:r>
              <a:rPr lang="en-US" dirty="0">
                <a:latin typeface="Calibri" pitchFamily="34" charset="0"/>
              </a:rPr>
              <a:t>NTP server is. </a:t>
            </a:r>
            <a:endParaRPr lang="en-US" dirty="0" smtClean="0">
              <a:latin typeface="Calibri" pitchFamily="34" charset="0"/>
            </a:endParaRPr>
          </a:p>
          <a:p>
            <a:r>
              <a:rPr lang="en-US" dirty="0" smtClean="0">
                <a:latin typeface="Calibri" pitchFamily="34" charset="0"/>
              </a:rPr>
              <a:t>A </a:t>
            </a:r>
            <a:r>
              <a:rPr lang="en-US" dirty="0">
                <a:latin typeface="Calibri" pitchFamily="34" charset="0"/>
              </a:rPr>
              <a:t>NTP server that updates it’s time to a reference clock is referred to as a “Stratum-1” clock</a:t>
            </a:r>
            <a:r>
              <a:rPr lang="en-US" dirty="0" smtClean="0">
                <a:latin typeface="Calibri" pitchFamily="34" charset="0"/>
              </a:rPr>
              <a:t>. </a:t>
            </a:r>
          </a:p>
          <a:p>
            <a:r>
              <a:rPr lang="en-US" dirty="0" smtClean="0">
                <a:latin typeface="Calibri" pitchFamily="34" charset="0"/>
              </a:rPr>
              <a:t>The higher the stratum number, lesser is the accuracy of the clock</a:t>
            </a: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NTP Utilities</a:t>
            </a:r>
          </a:p>
        </p:txBody>
      </p:sp>
      <p:sp>
        <p:nvSpPr>
          <p:cNvPr id="104451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28750"/>
            <a:ext cx="8229600" cy="4525963"/>
          </a:xfrm>
        </p:spPr>
        <p:txBody>
          <a:bodyPr/>
          <a:lstStyle/>
          <a:p>
            <a:r>
              <a:rPr lang="en-US" dirty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ntpq</a:t>
            </a:r>
            <a:r>
              <a:rPr lang="en-US" dirty="0">
                <a:latin typeface="Calibri" pitchFamily="34" charset="0"/>
              </a:rPr>
              <a:t> utility is used to query NTP and monitor the performance of the ntpd daemon. 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ntpq –q </a:t>
            </a:r>
            <a:r>
              <a:rPr lang="en-US" dirty="0" smtClean="0">
                <a:latin typeface="Calibri" pitchFamily="34" charset="0"/>
              </a:rPr>
              <a:t>: Prints a summary of the peers of this server</a:t>
            </a:r>
          </a:p>
          <a:p>
            <a:r>
              <a:rPr lang="en-US" dirty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ntptrace</a:t>
            </a:r>
            <a:r>
              <a:rPr lang="en-US" dirty="0">
                <a:latin typeface="Calibri" pitchFamily="34" charset="0"/>
              </a:rPr>
              <a:t> utility </a:t>
            </a:r>
            <a:r>
              <a:rPr lang="en-US" dirty="0" smtClean="0">
                <a:latin typeface="Calibri" pitchFamily="34" charset="0"/>
              </a:rPr>
              <a:t>provides </a:t>
            </a:r>
            <a:r>
              <a:rPr lang="en-US" dirty="0">
                <a:latin typeface="Calibri" pitchFamily="34" charset="0"/>
              </a:rPr>
              <a:t>the trace of the chain of NTP servers to the source. </a:t>
            </a:r>
            <a:endParaRPr lang="en-US" dirty="0" smtClean="0">
              <a:latin typeface="Calibri" pitchFamily="34" charset="0"/>
            </a:endParaRP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ntptrace</a:t>
            </a:r>
            <a:r>
              <a:rPr lang="en-US" dirty="0" smtClean="0">
                <a:latin typeface="Calibri" pitchFamily="34" charset="0"/>
              </a:rPr>
              <a:t>  : Check the trace of the current system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ntpdate command</a:t>
            </a:r>
          </a:p>
        </p:txBody>
      </p:sp>
      <p:sp>
        <p:nvSpPr>
          <p:cNvPr id="103427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28750"/>
            <a:ext cx="8229600" cy="4525963"/>
          </a:xfrm>
        </p:spPr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ntpdate</a:t>
            </a:r>
            <a:r>
              <a:rPr lang="en-US" dirty="0" smtClean="0">
                <a:latin typeface="Calibri" pitchFamily="34" charset="0"/>
              </a:rPr>
              <a:t> command is used to set the system date and time.</a:t>
            </a:r>
          </a:p>
          <a:p>
            <a:r>
              <a:rPr lang="en-US" dirty="0" smtClean="0">
                <a:latin typeface="Calibri" pitchFamily="34" charset="0"/>
              </a:rPr>
              <a:t>Using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ntpdate</a:t>
            </a:r>
            <a:r>
              <a:rPr lang="en-US" dirty="0">
                <a:latin typeface="Calibri" pitchFamily="34" charset="0"/>
                <a:cs typeface="Courier New" pitchFamily="49" charset="0"/>
              </a:rPr>
              <a:t> </a:t>
            </a:r>
            <a:r>
              <a:rPr lang="en-US" dirty="0" smtClean="0">
                <a:latin typeface="Calibri" pitchFamily="34" charset="0"/>
              </a:rPr>
              <a:t>is functionally equivalent to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ntpd –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q</a:t>
            </a:r>
            <a:r>
              <a:rPr lang="en-US" dirty="0" smtClean="0">
                <a:latin typeface="Calibri" pitchFamily="34" charset="0"/>
              </a:rPr>
              <a:t>.</a:t>
            </a:r>
          </a:p>
          <a:p>
            <a:r>
              <a:rPr lang="en-US" dirty="0" smtClean="0">
                <a:latin typeface="Calibri" pitchFamily="34" charset="0"/>
              </a:rPr>
              <a:t>Used to set the time if the NTP daemon is not started </a:t>
            </a:r>
          </a:p>
          <a:p>
            <a:endParaRPr lang="en-US" i="1" dirty="0" smtClean="0">
              <a:latin typeface="Calibri" pitchFamily="34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Using ntpdate</a:t>
            </a:r>
          </a:p>
        </p:txBody>
      </p:sp>
      <p:sp>
        <p:nvSpPr>
          <p:cNvPr id="10752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28750"/>
            <a:ext cx="8229600" cy="4525963"/>
          </a:xfrm>
        </p:spPr>
        <p:txBody>
          <a:bodyPr/>
          <a:lstStyle/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ntpdate –q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2.asia.pool.ntp.org</a:t>
            </a:r>
            <a:r>
              <a:rPr lang="en-US" dirty="0" smtClean="0">
                <a:latin typeface="Calibri" pitchFamily="34" charset="0"/>
              </a:rPr>
              <a:t> : used to verify if the specified NTP server is available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ntpdate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2.asia.pool.ntp.org</a:t>
            </a:r>
            <a:r>
              <a:rPr lang="en-US" dirty="0" smtClean="0">
                <a:latin typeface="Calibri" pitchFamily="34" charset="0"/>
              </a:rPr>
              <a:t> : used to set the system date and time referring to the specified server</a:t>
            </a:r>
            <a:endParaRPr lang="en-US" i="1" dirty="0" smtClean="0">
              <a:latin typeface="Calibri" pitchFamily="34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Using pool.ntp.org</a:t>
            </a:r>
          </a:p>
        </p:txBody>
      </p:sp>
      <p:sp>
        <p:nvSpPr>
          <p:cNvPr id="10752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28750"/>
            <a:ext cx="8229600" cy="4525963"/>
          </a:xfrm>
        </p:spPr>
        <p:txBody>
          <a:bodyPr/>
          <a:lstStyle/>
          <a:p>
            <a:r>
              <a:rPr lang="en-US" dirty="0" smtClean="0">
                <a:latin typeface="Calibri" pitchFamily="34" charset="0"/>
              </a:rPr>
              <a:t>Virtual cluster of time servers providing NTP service globally.</a:t>
            </a:r>
          </a:p>
          <a:p>
            <a:r>
              <a:rPr lang="en-US" dirty="0" smtClean="0">
                <a:latin typeface="Calibri" pitchFamily="34" charset="0"/>
              </a:rPr>
              <a:t>Uses a server pool implementation which allocates the geographically closest server to the NTP daemon.</a:t>
            </a:r>
          </a:p>
          <a:p>
            <a:r>
              <a:rPr lang="en-US" dirty="0" smtClean="0">
                <a:latin typeface="Calibri" pitchFamily="34" charset="0"/>
              </a:rPr>
              <a:t>Can specify preference of continent or country zone to pick up server pool from.</a:t>
            </a: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8860446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Example of using pool.ntp.org</a:t>
            </a:r>
          </a:p>
        </p:txBody>
      </p:sp>
      <p:sp>
        <p:nvSpPr>
          <p:cNvPr id="10752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28750"/>
            <a:ext cx="8229600" cy="4525963"/>
          </a:xfrm>
        </p:spPr>
        <p:txBody>
          <a:bodyPr/>
          <a:lstStyle/>
          <a:p>
            <a:r>
              <a:rPr lang="en-US" dirty="0" smtClean="0">
                <a:latin typeface="Calibri" pitchFamily="34" charset="0"/>
              </a:rPr>
              <a:t>To pick up Asia servers, 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etc/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ntp.conf</a:t>
            </a:r>
            <a:r>
              <a:rPr lang="en-US" dirty="0">
                <a:latin typeface="Calibri" pitchFamily="34" charset="0"/>
              </a:rPr>
              <a:t> file </a:t>
            </a:r>
            <a:r>
              <a:rPr lang="en-US" dirty="0" smtClean="0">
                <a:latin typeface="Calibri" pitchFamily="34" charset="0"/>
              </a:rPr>
              <a:t>will contain:</a:t>
            </a:r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server 0.asia.pool.ntp.org</a:t>
            </a:r>
          </a:p>
          <a:p>
            <a:pPr marL="0" indent="0">
              <a:buNone/>
            </a:pP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	server 1.asia.pool.ntp.org</a:t>
            </a:r>
          </a:p>
          <a:p>
            <a:pPr marL="0" indent="0">
              <a:buNone/>
            </a:pP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	server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2.asia.pool.ntp.org </a:t>
            </a:r>
            <a:endParaRPr lang="en-US" sz="2800" dirty="0" smtClean="0">
              <a:latin typeface="Courier New" pitchFamily="49" charset="0"/>
              <a:cs typeface="Courier New" pitchFamily="49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41162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5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Types of Clocks</a:t>
            </a:r>
          </a:p>
        </p:txBody>
      </p:sp>
      <p:sp>
        <p:nvSpPr>
          <p:cNvPr id="16387" name="Content Placeholder 6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  <a:ea typeface="宋体" charset="-122"/>
              </a:rPr>
              <a:t>A precise clock is a is a prerequisite for operating correctly</a:t>
            </a:r>
            <a:r>
              <a:rPr lang="en-US" dirty="0" smtClean="0">
                <a:latin typeface="Calibri" pitchFamily="34" charset="0"/>
                <a:ea typeface="宋体" charset="-122"/>
              </a:rPr>
              <a:t>.</a:t>
            </a:r>
            <a:endParaRPr lang="en-US" altLang="zh-CN" dirty="0">
              <a:latin typeface="Calibri" pitchFamily="34" charset="0"/>
              <a:ea typeface="宋体" charset="-122"/>
            </a:endParaRPr>
          </a:p>
          <a:p>
            <a:r>
              <a:rPr lang="en-US" altLang="zh-CN" dirty="0" smtClean="0">
                <a:latin typeface="Calibri" pitchFamily="34" charset="0"/>
                <a:ea typeface="宋体" charset="-122"/>
              </a:rPr>
              <a:t>Linux uses two types of clocks – System clock and Hardware clock.</a:t>
            </a:r>
          </a:p>
          <a:p>
            <a:r>
              <a:rPr lang="en-US" dirty="0" smtClean="0">
                <a:latin typeface="Calibri" pitchFamily="34" charset="0"/>
                <a:ea typeface="宋体" charset="-122"/>
              </a:rPr>
              <a:t>The system clock is maintained by the kernel and is interrupt driven.</a:t>
            </a:r>
          </a:p>
          <a:p>
            <a:r>
              <a:rPr lang="en-US" dirty="0" smtClean="0">
                <a:latin typeface="Calibri" pitchFamily="34" charset="0"/>
                <a:ea typeface="宋体" charset="-122"/>
              </a:rPr>
              <a:t>The hardware clock is battery powered and </a:t>
            </a:r>
            <a:r>
              <a:rPr lang="en-US" dirty="0">
                <a:latin typeface="Calibri" pitchFamily="34" charset="0"/>
              </a:rPr>
              <a:t>keeps time </a:t>
            </a:r>
            <a:r>
              <a:rPr lang="en-US" dirty="0" smtClean="0">
                <a:latin typeface="Calibri" pitchFamily="34" charset="0"/>
              </a:rPr>
              <a:t>when </a:t>
            </a:r>
            <a:r>
              <a:rPr lang="en-US" dirty="0">
                <a:latin typeface="Calibri" pitchFamily="34" charset="0"/>
              </a:rPr>
              <a:t>the system is shut </a:t>
            </a:r>
            <a:r>
              <a:rPr lang="en-US" dirty="0" smtClean="0">
                <a:latin typeface="Calibri" pitchFamily="34" charset="0"/>
              </a:rPr>
              <a:t>down too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Maintaining Hardware Clock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hwclock –r</a:t>
            </a:r>
            <a:r>
              <a:rPr lang="en-US" dirty="0" smtClean="0">
                <a:latin typeface="Calibri" pitchFamily="34" charset="0"/>
              </a:rPr>
              <a:t> : to view the current time set in the hardware clock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hwclock --set --date "4/1/2014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18:30:50“</a:t>
            </a:r>
            <a:r>
              <a:rPr lang="en-US" dirty="0" smtClean="0">
                <a:latin typeface="Calibri" pitchFamily="34" charset="0"/>
              </a:rPr>
              <a:t> : to set the time in the hardware clock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hwclock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–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systohc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smtClean="0">
                <a:latin typeface="Calibri" pitchFamily="34" charset="0"/>
              </a:rPr>
              <a:t>: to set the hardware clock to the current system time</a:t>
            </a:r>
            <a:endParaRPr lang="en-US" dirty="0">
              <a:latin typeface="Calibri" pitchFamily="34" charset="0"/>
            </a:endParaRP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hwclock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–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hctosys</a:t>
            </a:r>
            <a:r>
              <a:rPr lang="en-US" dirty="0" smtClean="0">
                <a:latin typeface="Calibri" pitchFamily="34" charset="0"/>
              </a:rPr>
              <a:t> : to set the system time to the hardware clock</a:t>
            </a:r>
            <a:endParaRPr lang="en-US" dirty="0">
              <a:latin typeface="Calibri" pitchFamily="34" charset="0"/>
            </a:endParaRPr>
          </a:p>
          <a:p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Clock Drift</a:t>
            </a:r>
          </a:p>
        </p:txBody>
      </p:sp>
      <p:sp>
        <p:nvSpPr>
          <p:cNvPr id="9318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How </a:t>
            </a:r>
            <a:r>
              <a:rPr lang="en-US" dirty="0">
                <a:latin typeface="Calibri" pitchFamily="34" charset="0"/>
              </a:rPr>
              <a:t>much time the hardware clock gains or loses on a regular rate</a:t>
            </a:r>
            <a:r>
              <a:rPr lang="en-US" dirty="0" smtClean="0">
                <a:latin typeface="Calibri" pitchFamily="34" charset="0"/>
              </a:rPr>
              <a:t>.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hwclock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–adjust</a:t>
            </a:r>
            <a:r>
              <a:rPr lang="en-US" dirty="0" smtClean="0">
                <a:latin typeface="Calibri" pitchFamily="34" charset="0"/>
              </a:rPr>
              <a:t> : adjusts the hardware clock using the timestamps set in 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etc/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adjtime</a:t>
            </a:r>
            <a:r>
              <a:rPr lang="en-US" dirty="0" smtClean="0">
                <a:latin typeface="Calibri" pitchFamily="34" charset="0"/>
              </a:rPr>
              <a:t> file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Maintaining </a:t>
            </a:r>
            <a:r>
              <a:rPr lang="en-US" dirty="0" smtClean="0">
                <a:latin typeface="Calibri" pitchFamily="34" charset="0"/>
              </a:rPr>
              <a:t>System Clock</a:t>
            </a:r>
          </a:p>
        </p:txBody>
      </p:sp>
      <p:sp>
        <p:nvSpPr>
          <p:cNvPr id="9523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date</a:t>
            </a:r>
            <a:r>
              <a:rPr lang="en-US" dirty="0" smtClean="0">
                <a:latin typeface="Calibri" pitchFamily="34" charset="0"/>
              </a:rPr>
              <a:t> : used to view the current system date and time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date -s "03/12/2014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16:57:00“</a:t>
            </a:r>
            <a:r>
              <a:rPr lang="en-US" dirty="0" smtClean="0">
                <a:latin typeface="Calibri" pitchFamily="34" charset="0"/>
              </a:rPr>
              <a:t> : used by the root user to change the system date</a:t>
            </a:r>
          </a:p>
          <a:p>
            <a:r>
              <a:rPr lang="en-US" dirty="0" smtClean="0">
                <a:latin typeface="Calibri" pitchFamily="34" charset="0"/>
              </a:rPr>
              <a:t>Advisable to use the date command only in case of any discrepancies when the NTP service cannot function correctly</a:t>
            </a:r>
            <a:endParaRPr lang="en-US" dirty="0">
              <a:latin typeface="Calibri" pitchFamily="34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Setting Timezone</a:t>
            </a:r>
          </a:p>
        </p:txBody>
      </p:sp>
      <p:sp>
        <p:nvSpPr>
          <p:cNvPr id="9625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/usr/share/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zoneinfo</a:t>
            </a:r>
            <a:r>
              <a:rPr lang="en-US" dirty="0">
                <a:latin typeface="Calibri" pitchFamily="34" charset="0"/>
              </a:rPr>
              <a:t> </a:t>
            </a:r>
            <a:r>
              <a:rPr lang="en-US" dirty="0" smtClean="0">
                <a:latin typeface="Calibri" pitchFamily="34" charset="0"/>
              </a:rPr>
              <a:t>directory contains timezone date for different regions</a:t>
            </a:r>
          </a:p>
          <a:p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ln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-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sf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/usr/share/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zoneinfo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/America/Tijuana /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etc/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localtime</a:t>
            </a:r>
            <a:r>
              <a:rPr lang="en-US" dirty="0" smtClean="0">
                <a:latin typeface="Calibri" pitchFamily="34" charset="0"/>
              </a:rPr>
              <a:t> : command used to set the system’s timezone to Tijuana, America</a:t>
            </a:r>
          </a:p>
          <a:p>
            <a:r>
              <a:rPr lang="en-US" dirty="0" smtClean="0">
                <a:latin typeface="Calibri" pitchFamily="34" charset="0"/>
              </a:rPr>
              <a:t>Users can override the system timezone by setting the TZ environment variable</a:t>
            </a: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Setting </a:t>
            </a:r>
            <a:r>
              <a:rPr lang="en-US" dirty="0" smtClean="0">
                <a:latin typeface="Calibri" pitchFamily="34" charset="0"/>
              </a:rPr>
              <a:t>Timezone on Debian</a:t>
            </a:r>
          </a:p>
        </p:txBody>
      </p:sp>
      <p:sp>
        <p:nvSpPr>
          <p:cNvPr id="97283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dirty="0">
                <a:latin typeface="Calibri" pitchFamily="34" charset="0"/>
              </a:rPr>
              <a:t>timezone can be set by updating 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/etc/timezone</a:t>
            </a:r>
            <a:r>
              <a:rPr lang="en-US" dirty="0">
                <a:latin typeface="Calibri" pitchFamily="34" charset="0"/>
              </a:rPr>
              <a:t> </a:t>
            </a:r>
            <a:r>
              <a:rPr lang="en-US" dirty="0" smtClean="0">
                <a:latin typeface="Calibri" pitchFamily="34" charset="0"/>
              </a:rPr>
              <a:t>file</a:t>
            </a:r>
          </a:p>
          <a:p>
            <a:r>
              <a:rPr lang="en-US" dirty="0" smtClean="0">
                <a:latin typeface="Calibri" pitchFamily="34" charset="0"/>
              </a:rPr>
              <a:t>For example, </a:t>
            </a:r>
            <a:r>
              <a:rPr lang="en-US" dirty="0">
                <a:latin typeface="Calibri" pitchFamily="34" charset="0"/>
              </a:rPr>
              <a:t>t</a:t>
            </a:r>
            <a:r>
              <a:rPr lang="en-US" dirty="0" smtClean="0">
                <a:latin typeface="Calibri" pitchFamily="34" charset="0"/>
              </a:rPr>
              <a:t>o </a:t>
            </a:r>
            <a:r>
              <a:rPr lang="en-US" dirty="0">
                <a:latin typeface="Calibri" pitchFamily="34" charset="0"/>
              </a:rPr>
              <a:t>change the time zone to US Eastern time, update 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/etc/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timezone</a:t>
            </a:r>
            <a:r>
              <a:rPr lang="en-US" dirty="0">
                <a:latin typeface="Calibri" pitchFamily="34" charset="0"/>
              </a:rPr>
              <a:t> file so that its contents are as follows:</a:t>
            </a:r>
          </a:p>
          <a:p>
            <a:pPr marL="0" indent="0">
              <a:buNone/>
            </a:pPr>
            <a:r>
              <a:rPr lang="en-US" dirty="0" smtClean="0">
                <a:latin typeface="Calibri" pitchFamily="34" charset="0"/>
              </a:rPr>
              <a:t>	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America/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New_York</a:t>
            </a:r>
            <a:endParaRPr lang="en-US" sz="2800" dirty="0" smtClean="0">
              <a:latin typeface="Courier New" pitchFamily="49" charset="0"/>
              <a:cs typeface="Courier New" pitchFamily="49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Network Time Protocol (NTP)</a:t>
            </a:r>
          </a:p>
        </p:txBody>
      </p:sp>
      <p:sp>
        <p:nvSpPr>
          <p:cNvPr id="9830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Most </a:t>
            </a:r>
            <a:r>
              <a:rPr lang="en-US" dirty="0">
                <a:latin typeface="Calibri" pitchFamily="34" charset="0"/>
              </a:rPr>
              <a:t>commonly used method for synchronizing the local server’s time with the time provided by </a:t>
            </a:r>
            <a:r>
              <a:rPr lang="en-US" dirty="0" smtClean="0">
                <a:latin typeface="Calibri" pitchFamily="34" charset="0"/>
              </a:rPr>
              <a:t>servers.</a:t>
            </a:r>
          </a:p>
          <a:p>
            <a:r>
              <a:rPr lang="en-US" dirty="0" smtClean="0">
                <a:latin typeface="Calibri" pitchFamily="34" charset="0"/>
              </a:rPr>
              <a:t>Provides precision in the order of ten of million seconds</a:t>
            </a:r>
          </a:p>
          <a:p>
            <a:r>
              <a:rPr lang="en-US" dirty="0" smtClean="0">
                <a:latin typeface="Calibri" pitchFamily="34" charset="0"/>
              </a:rPr>
              <a:t>Need to have NTP package installed which contains the NTP daemon and some additional programs</a:t>
            </a: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3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ntpd daemon</a:t>
            </a:r>
          </a:p>
        </p:txBody>
      </p:sp>
      <p:sp>
        <p:nvSpPr>
          <p:cNvPr id="9933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Sets </a:t>
            </a:r>
            <a:r>
              <a:rPr lang="en-US" dirty="0">
                <a:latin typeface="Calibri" pitchFamily="34" charset="0"/>
              </a:rPr>
              <a:t>and updates the system time in synchronization with </a:t>
            </a:r>
            <a:r>
              <a:rPr lang="en-US" dirty="0" smtClean="0">
                <a:latin typeface="Calibri" pitchFamily="34" charset="0"/>
              </a:rPr>
              <a:t>reference </a:t>
            </a:r>
            <a:r>
              <a:rPr lang="en-US" dirty="0">
                <a:latin typeface="Calibri" pitchFamily="34" charset="0"/>
              </a:rPr>
              <a:t>time </a:t>
            </a:r>
            <a:r>
              <a:rPr lang="en-US" dirty="0" smtClean="0">
                <a:latin typeface="Calibri" pitchFamily="34" charset="0"/>
              </a:rPr>
              <a:t>servers.</a:t>
            </a:r>
          </a:p>
          <a:p>
            <a:r>
              <a:rPr lang="en-US" dirty="0" smtClean="0">
                <a:latin typeface="Calibri" pitchFamily="34" charset="0"/>
              </a:rPr>
              <a:t>Sends </a:t>
            </a:r>
            <a:r>
              <a:rPr lang="en-US" dirty="0">
                <a:latin typeface="Calibri" pitchFamily="34" charset="0"/>
              </a:rPr>
              <a:t>messages to and receives messages from preconfigured servers at certain intervals</a:t>
            </a:r>
            <a:r>
              <a:rPr lang="en-US" dirty="0" smtClean="0">
                <a:latin typeface="Calibri" pitchFamily="34" charset="0"/>
              </a:rPr>
              <a:t>.</a:t>
            </a:r>
          </a:p>
          <a:p>
            <a:r>
              <a:rPr lang="en-US" dirty="0" smtClean="0">
                <a:latin typeface="Calibri" pitchFamily="34" charset="0"/>
              </a:rPr>
              <a:t>Can read data from external hardware resources such as GPS receivers.</a:t>
            </a:r>
          </a:p>
          <a:p>
            <a:r>
              <a:rPr lang="en-US" dirty="0" smtClean="0">
                <a:latin typeface="Calibri" pitchFamily="34" charset="0"/>
              </a:rPr>
              <a:t>Can optionally be configured as a time server.</a:t>
            </a: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Theme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1857</TotalTime>
  <Words>784</Words>
  <Application>Microsoft Macintosh PowerPoint</Application>
  <PresentationFormat>On-screen Show (4:3)</PresentationFormat>
  <Paragraphs>78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Module 4: System Services Chapter 10: System Time</vt:lpstr>
      <vt:lpstr>Types of Clocks</vt:lpstr>
      <vt:lpstr>Maintaining Hardware Clock</vt:lpstr>
      <vt:lpstr>Clock Drift</vt:lpstr>
      <vt:lpstr>Maintaining System Clock</vt:lpstr>
      <vt:lpstr>Setting Timezone</vt:lpstr>
      <vt:lpstr>Setting Timezone on Debian</vt:lpstr>
      <vt:lpstr>Network Time Protocol (NTP)</vt:lpstr>
      <vt:lpstr>The ntpd daemon</vt:lpstr>
      <vt:lpstr>The /etc/ntp.conf file</vt:lpstr>
      <vt:lpstr>Example /etc/ntp.conf file</vt:lpstr>
      <vt:lpstr>NTP Stratums</vt:lpstr>
      <vt:lpstr>NTP Utilities</vt:lpstr>
      <vt:lpstr>The ntpdate command</vt:lpstr>
      <vt:lpstr>Using ntpdate</vt:lpstr>
      <vt:lpstr>Using pool.ntp.org</vt:lpstr>
      <vt:lpstr>Example of using pool.ntp.org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1.1 Linux Evolution and Popular Operating Systems</dc:title>
  <dc:creator>Sean Walberg</dc:creator>
  <cp:lastModifiedBy>Grace Bixby</cp:lastModifiedBy>
  <cp:revision>90</cp:revision>
  <dcterms:created xsi:type="dcterms:W3CDTF">2013-10-05T00:15:43Z</dcterms:created>
  <dcterms:modified xsi:type="dcterms:W3CDTF">2015-10-20T19:44:19Z</dcterms:modified>
</cp:coreProperties>
</file>

<file path=docProps/thumbnail.jpeg>
</file>