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9" r:id="rId1"/>
  </p:sldMasterIdLst>
  <p:sldIdLst>
    <p:sldId id="275" r:id="rId2"/>
    <p:sldId id="256" r:id="rId3"/>
    <p:sldId id="296" r:id="rId4"/>
    <p:sldId id="258" r:id="rId5"/>
    <p:sldId id="280" r:id="rId6"/>
    <p:sldId id="282" r:id="rId7"/>
    <p:sldId id="283" r:id="rId8"/>
    <p:sldId id="284" r:id="rId9"/>
    <p:sldId id="285" r:id="rId10"/>
    <p:sldId id="297" r:id="rId11"/>
    <p:sldId id="286" r:id="rId12"/>
    <p:sldId id="287" r:id="rId13"/>
    <p:sldId id="288" r:id="rId14"/>
    <p:sldId id="298" r:id="rId15"/>
    <p:sldId id="289" r:id="rId16"/>
    <p:sldId id="291" r:id="rId17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EB4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361" autoAdjust="0"/>
    <p:restoredTop sz="94660"/>
  </p:normalViewPr>
  <p:slideViewPr>
    <p:cSldViewPr snapToGrid="0" snapToObjects="1">
      <p:cViewPr varScale="1">
        <p:scale>
          <a:sx n="81" d="100"/>
          <a:sy n="81" d="100"/>
        </p:scale>
        <p:origin x="-80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viewProps" Target="viewProps.xml"/><Relationship Id="rId21" Type="http://schemas.openxmlformats.org/officeDocument/2006/relationships/theme" Target="theme/theme1.xml"/><Relationship Id="rId22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printerSettings" Target="printerSettings/printerSettings1.bin"/><Relationship Id="rId1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442345-F28C-4344-ADC2-AA5FEBC9CD90}" type="datetimeFigureOut">
              <a:rPr lang="en-US"/>
              <a:pPr>
                <a:defRPr/>
              </a:pPr>
              <a:t>11/18/15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200531-755C-43EC-B38B-BB89CED79E4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1F54B3-6EB2-4C42-BFDD-373B86CE7B3C}" type="datetimeFigureOut">
              <a:rPr lang="en-US"/>
              <a:pPr>
                <a:defRPr/>
              </a:pPr>
              <a:t>11/18/15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718B78-8A6B-4283-819D-D057771143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9436F9-76C9-416C-B72B-2DC37ACB4AA4}" type="datetimeFigureOut">
              <a:rPr lang="en-US"/>
              <a:pPr>
                <a:defRPr/>
              </a:pPr>
              <a:t>11/18/15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15A7DF-5793-4ACC-8B00-63EB02E0AE1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F8205F-8A62-487F-97A1-D515E44D6960}" type="datetimeFigureOut">
              <a:rPr lang="en-US"/>
              <a:pPr>
                <a:defRPr/>
              </a:pPr>
              <a:t>11/18/15</a:t>
            </a:fld>
            <a:endParaRPr lang="en-US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20E3F2-0E43-4D58-B733-975D34D0549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B17657-D8C4-479C-8D72-C281738CE422}" type="datetimeFigureOut">
              <a:rPr lang="en-US"/>
              <a:pPr>
                <a:defRPr/>
              </a:pPr>
              <a:t>11/18/15</a:t>
            </a:fld>
            <a:endParaRPr lang="en-US"/>
          </a:p>
        </p:txBody>
      </p:sp>
      <p:sp>
        <p:nvSpPr>
          <p:cNvPr id="11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A19774-6A1E-4E4E-AA6D-DBE513398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2E22FD-3CD4-4BB1-B742-6B5876BCCDD2}" type="datetimeFigureOut">
              <a:rPr lang="en-US"/>
              <a:pPr>
                <a:defRPr/>
              </a:pPr>
              <a:t>11/18/15</a:t>
            </a:fld>
            <a:endParaRPr lang="en-US"/>
          </a:p>
        </p:txBody>
      </p:sp>
      <p:sp>
        <p:nvSpPr>
          <p:cNvPr id="7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5BDD19-E2A1-4CBB-9896-2367B45D8A8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7FC659-7438-4880-AC8C-D8C3BFDA75EF}" type="datetimeFigureOut">
              <a:rPr lang="en-US"/>
              <a:pPr>
                <a:defRPr/>
              </a:pPr>
              <a:t>11/18/15</a:t>
            </a:fld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30B14A-0C0F-4288-81C0-31155D66F49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95B8A0-733B-4AB3-9A63-506A6C8AE288}" type="datetimeFigureOut">
              <a:rPr lang="en-US"/>
              <a:pPr>
                <a:defRPr/>
              </a:pPr>
              <a:t>11/18/15</a:t>
            </a:fld>
            <a:endParaRPr lang="en-US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A2DBD8-B589-4D7F-95D4-A437C744815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E35B75-A199-4547-882C-17AEF83AEBFA}" type="datetimeFigureOut">
              <a:rPr lang="en-US"/>
              <a:pPr>
                <a:defRPr/>
              </a:pPr>
              <a:t>11/18/15</a:t>
            </a:fld>
            <a:endParaRPr lang="en-US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F09443-030E-4AA1-BEC6-E9F30E6C60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546DCE-7ECB-4EA1-B90D-201CD99C31FB}" type="datetimeFigureOut">
              <a:rPr lang="en-US"/>
              <a:pPr>
                <a:defRPr/>
              </a:pPr>
              <a:t>11/18/15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ABBDC5-25EA-4DCF-8BAC-6F5BA42983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7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403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fld id="{64A3914D-BF7E-4FA0-9328-0DD6E48689A3}" type="datetimeFigureOut">
              <a:rPr lang="en-US"/>
              <a:pPr>
                <a:defRPr/>
              </a:pPr>
              <a:t>11/18/15</a:t>
            </a:fld>
            <a:endParaRPr lang="en-US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fld id="{50BB5DF6-456B-4760-B6CB-ECEE9B3A1BE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</p:sldLayoutIdLst>
  <p:txStyles>
    <p:titleStyle>
      <a:lvl1pPr algn="ctr" defTabSz="457200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defTabSz="457200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ctrTitle"/>
          </p:nvPr>
        </p:nvSpPr>
        <p:spPr>
          <a:xfrm>
            <a:off x="685800" y="2133600"/>
            <a:ext cx="7772400" cy="1470025"/>
          </a:xfrm>
        </p:spPr>
        <p:txBody>
          <a:bodyPr/>
          <a:lstStyle/>
          <a:p>
            <a:r>
              <a:rPr lang="en-US" dirty="0" smtClean="0">
                <a:latin typeface="Calibri" pitchFamily="34" charset="0"/>
              </a:rPr>
              <a:t>Module 5: </a:t>
            </a:r>
            <a:r>
              <a:rPr lang="en-US" dirty="0" smtClean="0">
                <a:latin typeface="Calibri" pitchFamily="34" charset="0"/>
              </a:rPr>
              <a:t>Networking</a:t>
            </a:r>
            <a:br>
              <a:rPr lang="en-US" dirty="0" smtClean="0">
                <a:latin typeface="Calibri" pitchFamily="34" charset="0"/>
              </a:rPr>
            </a:br>
            <a:r>
              <a:rPr lang="en-US" dirty="0" smtClean="0">
                <a:latin typeface="Calibri" pitchFamily="34" charset="0"/>
              </a:rPr>
              <a:t>Chapter 15</a:t>
            </a:r>
            <a:r>
              <a:rPr lang="en-US" smtClean="0">
                <a:latin typeface="Calibri" pitchFamily="34" charset="0"/>
              </a:rPr>
              <a:t>: Network </a:t>
            </a:r>
            <a:r>
              <a:rPr lang="en-US" dirty="0" smtClean="0">
                <a:latin typeface="Calibri" pitchFamily="34" charset="0"/>
              </a:rPr>
              <a:t>Configuration 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Network Interfaces</a:t>
            </a:r>
          </a:p>
        </p:txBody>
      </p:sp>
      <p:sp>
        <p:nvSpPr>
          <p:cNvPr id="9830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etc/sysconfig/network</a:t>
            </a:r>
            <a:r>
              <a:rPr lang="en-US" dirty="0">
                <a:latin typeface="Calibri" pitchFamily="34" charset="0"/>
              </a:rPr>
              <a:t> : </a:t>
            </a:r>
            <a:r>
              <a:rPr lang="en-US" dirty="0" smtClean="0">
                <a:latin typeface="Calibri" pitchFamily="34" charset="0"/>
              </a:rPr>
              <a:t>Contains </a:t>
            </a:r>
            <a:r>
              <a:rPr lang="en-US" dirty="0">
                <a:latin typeface="Calibri" pitchFamily="34" charset="0"/>
              </a:rPr>
              <a:t>host and routing details for all configured network interfaces on Red Hat-derived </a:t>
            </a:r>
            <a:r>
              <a:rPr lang="en-US" dirty="0" smtClean="0">
                <a:latin typeface="Calibri" pitchFamily="34" charset="0"/>
              </a:rPr>
              <a:t>systems</a:t>
            </a:r>
            <a:endParaRPr lang="en-US" dirty="0">
              <a:latin typeface="Calibri" pitchFamily="34" charset="0"/>
            </a:endParaRP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/etc/sysconfig/network-scripts/ifcfg-&lt;interface-name&gt; </a:t>
            </a:r>
            <a:r>
              <a:rPr lang="en-US" dirty="0">
                <a:latin typeface="Calibri" pitchFamily="34" charset="0"/>
              </a:rPr>
              <a:t>: Interface configuration script for each network interface</a:t>
            </a:r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2521163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3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Sample eth0 configuration script</a:t>
            </a:r>
          </a:p>
        </p:txBody>
      </p:sp>
      <p:sp>
        <p:nvSpPr>
          <p:cNvPr id="99331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x-none" sz="2400">
                <a:latin typeface="Courier New" pitchFamily="49" charset="0"/>
                <a:cs typeface="Courier New" pitchFamily="49" charset="0"/>
              </a:rPr>
              <a:t>DEVICE="eth0"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 	# name of the device</a:t>
            </a:r>
            <a:r>
              <a:rPr lang="x-none" sz="2400">
                <a:latin typeface="Courier New" pitchFamily="49" charset="0"/>
                <a:cs typeface="Courier New" pitchFamily="49" charset="0"/>
              </a:rPr>
              <a:t>NM_CONTROLLED="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no</a:t>
            </a:r>
            <a:r>
              <a:rPr lang="x-none" sz="2400">
                <a:latin typeface="Courier New" pitchFamily="49" charset="0"/>
                <a:cs typeface="Courier New" pitchFamily="49" charset="0"/>
              </a:rPr>
              <a:t>"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	# device is not </a:t>
            </a:r>
            <a:r>
              <a:rPr lang="en-US" sz="2400" dirty="0" err="1">
                <a:latin typeface="Courier New" pitchFamily="49" charset="0"/>
                <a:cs typeface="Courier New" pitchFamily="49" charset="0"/>
              </a:rPr>
              <a:t>NetworkManager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 managed</a:t>
            </a:r>
            <a:r>
              <a:rPr lang="x-none" sz="2400">
                <a:latin typeface="Courier New" pitchFamily="49" charset="0"/>
                <a:cs typeface="Courier New" pitchFamily="49" charset="0"/>
              </a:rPr>
              <a:t>ONBOOT=yes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		# activate interface automatically</a:t>
            </a:r>
            <a:r>
              <a:rPr lang="x-none" sz="2400">
                <a:latin typeface="Courier New" pitchFamily="49" charset="0"/>
                <a:cs typeface="Courier New" pitchFamily="49" charset="0"/>
              </a:rPr>
              <a:t>TYPE=Ethernet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	# type of interface</a:t>
            </a:r>
            <a:r>
              <a:rPr lang="x-none" sz="2400">
                <a:latin typeface="Courier New" pitchFamily="49" charset="0"/>
                <a:cs typeface="Courier New" pitchFamily="49" charset="0"/>
              </a:rPr>
              <a:t>BOOTPROTO=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none	# use static configuration IPADDR=192.168.0.3	# set the IP address</a:t>
            </a:r>
          </a:p>
          <a:p>
            <a:r>
              <a:rPr lang="en-US" sz="2400" dirty="0">
                <a:latin typeface="Courier New" pitchFamily="49" charset="0"/>
                <a:cs typeface="Courier New" pitchFamily="49" charset="0"/>
              </a:rPr>
              <a:t>NETMASK=255.255.255.0	# set the subnet mask</a:t>
            </a:r>
          </a:p>
          <a:p>
            <a:r>
              <a:rPr lang="en-US" sz="2400" dirty="0">
                <a:latin typeface="Courier New" pitchFamily="49" charset="0"/>
                <a:cs typeface="Courier New" pitchFamily="49" charset="0"/>
              </a:rPr>
              <a:t>GATEWAY=192.168.0.1	# set the default router</a:t>
            </a: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Using ifconfig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  <a:cs typeface="Courier New" pitchFamily="49" charset="0"/>
              </a:rPr>
              <a:t>Used to configure network interfaces “on the fly”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ifconfig</a:t>
            </a:r>
            <a:r>
              <a:rPr lang="en-US" dirty="0" smtClean="0">
                <a:latin typeface="Calibri" pitchFamily="34" charset="0"/>
                <a:cs typeface="Courier New" pitchFamily="49" charset="0"/>
              </a:rPr>
              <a:t> : to view the current active network interfaces on the system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ifconfig eth0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172.16.25.130</a:t>
            </a:r>
            <a:r>
              <a:rPr lang="en-US" dirty="0" smtClean="0">
                <a:latin typeface="Calibri" pitchFamily="34" charset="0"/>
                <a:cs typeface="Courier New" pitchFamily="49" charset="0"/>
              </a:rPr>
              <a:t> : to assign a IP address to eth0 interface</a:t>
            </a:r>
          </a:p>
          <a:p>
            <a:r>
              <a:rPr lang="x-none" sz="2800">
                <a:latin typeface="Courier New" pitchFamily="49" charset="0"/>
                <a:cs typeface="Courier New" pitchFamily="49" charset="0"/>
              </a:rPr>
              <a:t>ifconfig eth0 </a:t>
            </a:r>
            <a:r>
              <a:rPr lang="x-none" sz="2800" smtClean="0">
                <a:latin typeface="Courier New" pitchFamily="49" charset="0"/>
                <a:cs typeface="Courier New" pitchFamily="49" charset="0"/>
              </a:rPr>
              <a:t>up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smtClean="0">
                <a:latin typeface="Calibri" pitchFamily="34" charset="0"/>
                <a:cs typeface="Courier New" pitchFamily="49" charset="0"/>
              </a:rPr>
              <a:t>: to enable interface</a:t>
            </a:r>
          </a:p>
          <a:p>
            <a:r>
              <a:rPr lang="x-none" sz="2800">
                <a:latin typeface="Courier New" pitchFamily="49" charset="0"/>
                <a:cs typeface="Courier New" pitchFamily="49" charset="0"/>
              </a:rPr>
              <a:t>ifconfig eth0 </a:t>
            </a:r>
            <a:r>
              <a:rPr lang="x-none" sz="2800" smtClean="0">
                <a:latin typeface="Courier New" pitchFamily="49" charset="0"/>
                <a:cs typeface="Courier New" pitchFamily="49" charset="0"/>
              </a:rPr>
              <a:t>down</a:t>
            </a:r>
            <a:r>
              <a:rPr lang="en-US" dirty="0" smtClean="0">
                <a:latin typeface="Calibri" pitchFamily="34" charset="0"/>
                <a:cs typeface="Courier New" pitchFamily="49" charset="0"/>
              </a:rPr>
              <a:t> : to disable interface</a:t>
            </a:r>
            <a:endParaRPr lang="en-US" dirty="0">
              <a:latin typeface="Calibri" pitchFamily="34" charset="0"/>
              <a:cs typeface="Courier New" pitchFamily="49" charset="0"/>
            </a:endParaRPr>
          </a:p>
          <a:p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IP Aliasing</a:t>
            </a:r>
          </a:p>
        </p:txBody>
      </p:sp>
      <p:sp>
        <p:nvSpPr>
          <p:cNvPr id="101379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Mapping a single physical network interface to multiple IP addresses</a:t>
            </a:r>
          </a:p>
          <a:p>
            <a:r>
              <a:rPr lang="en-US" dirty="0">
                <a:latin typeface="Calibri" pitchFamily="34" charset="0"/>
              </a:rPr>
              <a:t>Used for creating two different logical subnets based on the same physical interface</a:t>
            </a:r>
          </a:p>
          <a:p>
            <a:r>
              <a:rPr lang="en-US" dirty="0">
                <a:latin typeface="Calibri" pitchFamily="34" charset="0"/>
              </a:rPr>
              <a:t>Additional IP addresses will belong to the same subnet as the original IP address</a:t>
            </a:r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IP Aliasing</a:t>
            </a:r>
          </a:p>
        </p:txBody>
      </p:sp>
      <p:sp>
        <p:nvSpPr>
          <p:cNvPr id="101379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E.g. If currently “eth0” interface is mapped to IP address 10.0.2.15, then to add an alias for eth0 execute the following command as the root user: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ifconfig eth1:0 192.168.1.9 up</a:t>
            </a:r>
            <a:endParaRPr lang="en-US" sz="2800" dirty="0" smtClean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563450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Configuring Routing Tables</a:t>
            </a:r>
          </a:p>
        </p:txBody>
      </p:sp>
      <p:sp>
        <p:nvSpPr>
          <p:cNvPr id="102403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Routing tables : Used by the kernel to store information about how to reach a network directly or indirectly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route –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n</a:t>
            </a:r>
            <a:r>
              <a:rPr lang="en-US" dirty="0" smtClean="0">
                <a:latin typeface="Calibri" pitchFamily="34" charset="0"/>
              </a:rPr>
              <a:t> : to view the current routing table</a:t>
            </a:r>
            <a:endParaRPr lang="en-US" dirty="0">
              <a:latin typeface="Calibri" pitchFamily="34" charset="0"/>
            </a:endParaRP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route add default 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gw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192.56.64.10</a:t>
            </a:r>
            <a:r>
              <a:rPr lang="en-US" dirty="0" smtClean="0">
                <a:latin typeface="Calibri" pitchFamily="34" charset="0"/>
              </a:rPr>
              <a:t> : to add a default gateway</a:t>
            </a:r>
            <a:endParaRPr lang="en-US" dirty="0">
              <a:latin typeface="Calibri" pitchFamily="34" charset="0"/>
            </a:endParaRP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route -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Cn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smtClean="0">
                <a:latin typeface="Calibri" pitchFamily="34" charset="0"/>
              </a:rPr>
              <a:t>: to view the kernel’s cached routing information</a:t>
            </a:r>
          </a:p>
          <a:p>
            <a:pPr lvl="1"/>
            <a:endParaRPr lang="en-US" sz="3200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Using ping</a:t>
            </a:r>
          </a:p>
        </p:txBody>
      </p:sp>
      <p:sp>
        <p:nvSpPr>
          <p:cNvPr id="104451" name="Content Placeholder 2"/>
          <p:cNvSpPr>
            <a:spLocks noGrp="1"/>
          </p:cNvSpPr>
          <p:nvPr>
            <p:ph idx="4294967295"/>
          </p:nvPr>
        </p:nvSpPr>
        <p:spPr>
          <a:xfrm>
            <a:off x="457200" y="1428750"/>
            <a:ext cx="8229600" cy="4525963"/>
          </a:xfrm>
        </p:spPr>
        <p:txBody>
          <a:bodyPr/>
          <a:lstStyle/>
          <a:p>
            <a:r>
              <a:rPr lang="en-US" dirty="0" smtClean="0">
                <a:latin typeface="Calibri" pitchFamily="34" charset="0"/>
              </a:rPr>
              <a:t>Used to test connectivity to a host on the network</a:t>
            </a:r>
          </a:p>
          <a:p>
            <a:r>
              <a:rPr lang="en-US" dirty="0">
                <a:latin typeface="Calibri" pitchFamily="34" charset="0"/>
              </a:rPr>
              <a:t>Sends the ICMP protocol’s ECHO_REQUEST datagram to the specified host and the host responds with an ECHO_RESPONSE </a:t>
            </a:r>
            <a:r>
              <a:rPr lang="en-US" dirty="0" smtClean="0">
                <a:latin typeface="Calibri" pitchFamily="34" charset="0"/>
              </a:rPr>
              <a:t>datagram</a:t>
            </a:r>
          </a:p>
          <a:p>
            <a:r>
              <a:rPr lang="en-US" dirty="0" smtClean="0">
                <a:latin typeface="Calibri" pitchFamily="34" charset="0"/>
              </a:rPr>
              <a:t>E.g.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ping 192.168.1.224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5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Hostname</a:t>
            </a:r>
          </a:p>
        </p:txBody>
      </p:sp>
      <p:sp>
        <p:nvSpPr>
          <p:cNvPr id="16387" name="Content Placeholder 6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Used to identify the system</a:t>
            </a:r>
          </a:p>
          <a:p>
            <a:r>
              <a:rPr lang="en-US" dirty="0" smtClean="0">
                <a:latin typeface="Calibri" pitchFamily="34" charset="0"/>
              </a:rPr>
              <a:t>Information specified in:</a:t>
            </a:r>
          </a:p>
          <a:p>
            <a:pPr lvl="1"/>
            <a:r>
              <a:rPr lang="en-US" dirty="0">
                <a:latin typeface="Courier New" pitchFamily="49" charset="0"/>
                <a:cs typeface="Courier New" pitchFamily="49" charset="0"/>
              </a:rPr>
              <a:t>/etc/hostname</a:t>
            </a:r>
            <a:r>
              <a:rPr lang="en-US" dirty="0">
                <a:latin typeface="Calibri" pitchFamily="34" charset="0"/>
              </a:rPr>
              <a:t> - Debian-derived systems</a:t>
            </a:r>
          </a:p>
          <a:p>
            <a:pPr lvl="1"/>
            <a:r>
              <a:rPr lang="en-US" dirty="0" smtClean="0">
                <a:latin typeface="Courier New" pitchFamily="49" charset="0"/>
                <a:cs typeface="Courier New" pitchFamily="49" charset="0"/>
              </a:rPr>
              <a:t>/etc/sysconfig/network</a:t>
            </a:r>
            <a:r>
              <a:rPr lang="en-US" dirty="0" smtClean="0">
                <a:latin typeface="Calibri" pitchFamily="34" charset="0"/>
              </a:rPr>
              <a:t> </a:t>
            </a:r>
            <a:r>
              <a:rPr lang="en-US" dirty="0">
                <a:latin typeface="Calibri" pitchFamily="34" charset="0"/>
              </a:rPr>
              <a:t>- Red Hat-derived </a:t>
            </a:r>
            <a:r>
              <a:rPr lang="en-US" dirty="0" smtClean="0">
                <a:latin typeface="Calibri" pitchFamily="34" charset="0"/>
              </a:rPr>
              <a:t>systems</a:t>
            </a:r>
          </a:p>
          <a:p>
            <a:r>
              <a:rPr lang="en-US" dirty="0" smtClean="0">
                <a:latin typeface="Calibri" pitchFamily="34" charset="0"/>
              </a:rPr>
              <a:t>Read at boot time to set the host name</a:t>
            </a:r>
          </a:p>
          <a:p>
            <a:r>
              <a:rPr lang="en-US" dirty="0" smtClean="0">
                <a:latin typeface="Calibri" pitchFamily="34" charset="0"/>
              </a:rPr>
              <a:t>hostname : used to set the system’s host and domain name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5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Hostname</a:t>
            </a:r>
          </a:p>
        </p:txBody>
      </p:sp>
      <p:sp>
        <p:nvSpPr>
          <p:cNvPr id="16387" name="Content Placeholder 6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hostname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-s</a:t>
            </a:r>
            <a:r>
              <a:rPr lang="en-US" dirty="0">
                <a:latin typeface="Calibri" pitchFamily="34" charset="0"/>
              </a:rPr>
              <a:t> : to view the currently assigned hostname of the system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hostname –f</a:t>
            </a:r>
            <a:r>
              <a:rPr lang="en-US" dirty="0" smtClean="0">
                <a:latin typeface="Calibri" pitchFamily="34" charset="0"/>
              </a:rPr>
              <a:t> : </a:t>
            </a:r>
            <a:r>
              <a:rPr lang="en-US" dirty="0">
                <a:latin typeface="Calibri" pitchFamily="34" charset="0"/>
              </a:rPr>
              <a:t>to view the fully qualified domain name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hostname example.sample.com</a:t>
            </a:r>
            <a:r>
              <a:rPr lang="en-US" dirty="0">
                <a:latin typeface="Calibri" pitchFamily="34" charset="0"/>
              </a:rPr>
              <a:t> : to set the hostname of the system by the root user</a:t>
            </a:r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4059010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Configuring DNS</a:t>
            </a:r>
          </a:p>
        </p:txBody>
      </p:sp>
      <p:sp>
        <p:nvSpPr>
          <p:cNvPr id="17411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Mapping table for the Internet</a:t>
            </a:r>
          </a:p>
          <a:p>
            <a:r>
              <a:rPr lang="en-US" dirty="0" smtClean="0">
                <a:latin typeface="Calibri" pitchFamily="34" charset="0"/>
              </a:rPr>
              <a:t>Implemented using a distributed database of network names</a:t>
            </a:r>
          </a:p>
          <a:p>
            <a:r>
              <a:rPr lang="en-US" dirty="0" smtClean="0">
                <a:latin typeface="Calibri" pitchFamily="34" charset="0"/>
              </a:rPr>
              <a:t>Provides query interfaces to retrieve information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/etc/resolv.conf</a:t>
            </a:r>
            <a:r>
              <a:rPr lang="en-US" dirty="0" smtClean="0">
                <a:latin typeface="Calibri" pitchFamily="34" charset="0"/>
              </a:rPr>
              <a:t> : configuration file</a:t>
            </a:r>
          </a:p>
          <a:p>
            <a:r>
              <a:rPr lang="en-US" dirty="0" smtClean="0">
                <a:latin typeface="Calibri" pitchFamily="34" charset="0"/>
              </a:rPr>
              <a:t>Resolver : Set of C APIs to provide access to DNS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Sample /etc/resolv.conf</a:t>
            </a:r>
          </a:p>
        </p:txBody>
      </p:sp>
      <p:sp>
        <p:nvSpPr>
          <p:cNvPr id="9318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800" dirty="0">
                <a:latin typeface="Courier New" pitchFamily="49" charset="0"/>
                <a:cs typeface="Courier New" pitchFamily="49" charset="0"/>
              </a:rPr>
              <a:t># /etc/resolv.conf           </a:t>
            </a:r>
          </a:p>
          <a:p>
            <a:pPr marL="0" indent="0">
              <a:buNone/>
            </a:pPr>
            <a:r>
              <a:rPr lang="en-US" sz="2800" dirty="0">
                <a:latin typeface="Courier New" pitchFamily="49" charset="0"/>
                <a:cs typeface="Courier New" pitchFamily="49" charset="0"/>
              </a:rPr>
              <a:t>domain         sample.com</a:t>
            </a:r>
          </a:p>
          <a:p>
            <a:pPr marL="0" indent="0">
              <a:buNone/>
            </a:pPr>
            <a:r>
              <a:rPr lang="en-US" sz="2800" dirty="0">
                <a:latin typeface="Courier New" pitchFamily="49" charset="0"/>
                <a:cs typeface="Courier New" pitchFamily="49" charset="0"/>
              </a:rPr>
              <a:t>           </a:t>
            </a:r>
          </a:p>
          <a:p>
            <a:pPr marL="0" indent="0">
              <a:buNone/>
            </a:pPr>
            <a:r>
              <a:rPr lang="en-US" sz="2800" dirty="0">
                <a:latin typeface="Courier New" pitchFamily="49" charset="0"/>
                <a:cs typeface="Courier New" pitchFamily="49" charset="0"/>
              </a:rPr>
              <a:t># central nameserver</a:t>
            </a:r>
          </a:p>
          <a:p>
            <a:pPr marL="0" indent="0">
              <a:buNone/>
            </a:pPr>
            <a:r>
              <a:rPr lang="en-US" sz="2800" dirty="0">
                <a:latin typeface="Courier New" pitchFamily="49" charset="0"/>
                <a:cs typeface="Courier New" pitchFamily="49" charset="0"/>
              </a:rPr>
              <a:t>nameserver     191.74.10.12</a:t>
            </a:r>
          </a:p>
          <a:p>
            <a:pPr marL="0" indent="0">
              <a:buNone/>
            </a:pPr>
            <a:r>
              <a:rPr lang="en-US" sz="2800" dirty="0">
                <a:latin typeface="Courier New" pitchFamily="49" charset="0"/>
                <a:cs typeface="Courier New" pitchFamily="49" charset="0"/>
              </a:rPr>
              <a:t> </a:t>
            </a:r>
          </a:p>
          <a:p>
            <a:pPr marL="0" indent="0">
              <a:buNone/>
            </a:pPr>
            <a:r>
              <a:rPr lang="x-none" sz="2800">
                <a:latin typeface="Courier New" pitchFamily="49" charset="0"/>
                <a:cs typeface="Courier New" pitchFamily="49" charset="0"/>
              </a:rPr>
              <a:t>sortlist 191.74.10.0 191.74.40.0</a:t>
            </a:r>
            <a:endParaRPr lang="en-US" sz="2800" dirty="0" smtClean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Using Name Service Switch (NSS)</a:t>
            </a:r>
          </a:p>
        </p:txBody>
      </p:sp>
      <p:sp>
        <p:nvSpPr>
          <p:cNvPr id="9523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Used by the system administrator to specify which name information source to use for different categories</a:t>
            </a:r>
          </a:p>
          <a:p>
            <a:r>
              <a:rPr lang="en-US" dirty="0">
                <a:latin typeface="Calibri" pitchFamily="34" charset="0"/>
              </a:rPr>
              <a:t>Query the name service database from client applications using APIs such as gethostbyname(), getaddrinfo() and getnetent()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/etc/nsswitch.conf</a:t>
            </a:r>
            <a:r>
              <a:rPr lang="en-US" dirty="0">
                <a:latin typeface="Calibri" pitchFamily="34" charset="0"/>
              </a:rPr>
              <a:t> : Configuration file</a:t>
            </a:r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Sample nsswitch.conf</a:t>
            </a:r>
          </a:p>
        </p:txBody>
      </p:sp>
      <p:sp>
        <p:nvSpPr>
          <p:cNvPr id="96259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	</a:t>
            </a:r>
            <a:r>
              <a:rPr lang="x-none" sz="2800" smtClean="0">
                <a:latin typeface="Courier New" pitchFamily="49" charset="0"/>
                <a:cs typeface="Courier New" pitchFamily="49" charset="0"/>
              </a:rPr>
              <a:t>hosts</a:t>
            </a:r>
            <a:r>
              <a:rPr lang="x-none" sz="2800">
                <a:latin typeface="Courier New" pitchFamily="49" charset="0"/>
                <a:cs typeface="Courier New" pitchFamily="49" charset="0"/>
              </a:rPr>
              <a:t>:	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x-none" sz="2800">
                <a:latin typeface="Courier New" pitchFamily="49" charset="0"/>
                <a:cs typeface="Courier New" pitchFamily="49" charset="0"/>
              </a:rPr>
              <a:t>files </a:t>
            </a:r>
            <a:r>
              <a:rPr lang="x-none" sz="2800" smtClean="0">
                <a:latin typeface="Courier New" pitchFamily="49" charset="0"/>
                <a:cs typeface="Courier New" pitchFamily="49" charset="0"/>
              </a:rPr>
              <a:t>dns</a:t>
            </a:r>
            <a:endParaRPr lang="en-US" sz="2800" dirty="0" smtClean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	</a:t>
            </a:r>
            <a:r>
              <a:rPr lang="x-none" sz="2800" smtClean="0">
                <a:latin typeface="Courier New" pitchFamily="49" charset="0"/>
                <a:cs typeface="Courier New" pitchFamily="49" charset="0"/>
              </a:rPr>
              <a:t>networks</a:t>
            </a:r>
            <a:r>
              <a:rPr lang="x-none" sz="2800">
                <a:latin typeface="Courier New" pitchFamily="49" charset="0"/>
                <a:cs typeface="Courier New" pitchFamily="49" charset="0"/>
              </a:rPr>
              <a:t>:	nis [</a:t>
            </a:r>
            <a:r>
              <a:rPr lang="x-none" sz="2800" smtClean="0">
                <a:latin typeface="Courier New" pitchFamily="49" charset="0"/>
                <a:cs typeface="Courier New" pitchFamily="49" charset="0"/>
              </a:rPr>
              <a:t>NOTFOUND=return]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 	</a:t>
            </a:r>
            <a:r>
              <a:rPr lang="x-none" sz="2800" smtClean="0">
                <a:latin typeface="Courier New" pitchFamily="49" charset="0"/>
                <a:cs typeface="Courier New" pitchFamily="49" charset="0"/>
              </a:rPr>
              <a:t>files</a:t>
            </a:r>
            <a:endParaRPr lang="en-US" sz="2800" dirty="0" smtClean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800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x-none" sz="2800" smtClean="0">
                <a:latin typeface="Courier New" pitchFamily="49" charset="0"/>
                <a:cs typeface="Courier New" pitchFamily="49" charset="0"/>
              </a:rPr>
              <a:t>passwd</a:t>
            </a:r>
            <a:r>
              <a:rPr lang="x-none" sz="2800">
                <a:latin typeface="Courier New" pitchFamily="49" charset="0"/>
                <a:cs typeface="Courier New" pitchFamily="49" charset="0"/>
              </a:rPr>
              <a:t>:	compatgroup:		compat</a:t>
            </a:r>
            <a:endParaRPr lang="en-US" sz="2800" dirty="0" smtClean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Using Name Service Switch (NSS)</a:t>
            </a:r>
            <a:endParaRPr lang="en-US" dirty="0" smtClean="0">
              <a:latin typeface="Calibri" pitchFamily="34" charset="0"/>
            </a:endParaRPr>
          </a:p>
        </p:txBody>
      </p:sp>
      <p:sp>
        <p:nvSpPr>
          <p:cNvPr id="97283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Used to set the preference of order of services to be used</a:t>
            </a:r>
          </a:p>
          <a:p>
            <a:r>
              <a:rPr lang="en-US" dirty="0" smtClean="0">
                <a:latin typeface="Calibri" pitchFamily="34" charset="0"/>
              </a:rPr>
              <a:t>E.g. To specify if files should be used before the DNS service</a:t>
            </a:r>
          </a:p>
          <a:p>
            <a:endParaRPr lang="en-US" sz="2800" dirty="0" smtClean="0">
              <a:latin typeface="Courier New" pitchFamily="49" charset="0"/>
              <a:cs typeface="Courier New" pitchFamily="49" charset="0"/>
            </a:endParaRPr>
          </a:p>
          <a:p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Network Interfaces</a:t>
            </a:r>
          </a:p>
        </p:txBody>
      </p:sp>
      <p:sp>
        <p:nvSpPr>
          <p:cNvPr id="9830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Refers to a point of connection between a computer and a network</a:t>
            </a:r>
          </a:p>
          <a:p>
            <a:r>
              <a:rPr lang="en-US" dirty="0">
                <a:latin typeface="Calibri" pitchFamily="34" charset="0"/>
              </a:rPr>
              <a:t>Can be implemented either in hardware (e.g. NIC) or software (e.g. loopback interface</a:t>
            </a:r>
            <a:r>
              <a:rPr lang="en-US" dirty="0" smtClean="0">
                <a:latin typeface="Calibri" pitchFamily="34" charset="0"/>
              </a:rPr>
              <a:t>)</a:t>
            </a:r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Theme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1969</TotalTime>
  <Words>544</Words>
  <Application>Microsoft Macintosh PowerPoint</Application>
  <PresentationFormat>On-screen Show (4:3)</PresentationFormat>
  <Paragraphs>69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Module 5: Networking Chapter 15: Network Configuration </vt:lpstr>
      <vt:lpstr>Hostname</vt:lpstr>
      <vt:lpstr>Hostname</vt:lpstr>
      <vt:lpstr>Configuring DNS</vt:lpstr>
      <vt:lpstr>Sample /etc/resolv.conf</vt:lpstr>
      <vt:lpstr>Using Name Service Switch (NSS)</vt:lpstr>
      <vt:lpstr>Sample nsswitch.conf</vt:lpstr>
      <vt:lpstr>Using Name Service Switch (NSS)</vt:lpstr>
      <vt:lpstr>Network Interfaces</vt:lpstr>
      <vt:lpstr>Network Interfaces</vt:lpstr>
      <vt:lpstr>Sample eth0 configuration script</vt:lpstr>
      <vt:lpstr>Using ifconfig</vt:lpstr>
      <vt:lpstr>IP Aliasing</vt:lpstr>
      <vt:lpstr>IP Aliasing</vt:lpstr>
      <vt:lpstr>Configuring Routing Tables</vt:lpstr>
      <vt:lpstr>Using ping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1.1 Linux Evolution and Popular Operating Systems</dc:title>
  <dc:creator>Sean Walberg</dc:creator>
  <cp:lastModifiedBy>Grace Bixby</cp:lastModifiedBy>
  <cp:revision>127</cp:revision>
  <dcterms:created xsi:type="dcterms:W3CDTF">2013-10-05T00:15:43Z</dcterms:created>
  <dcterms:modified xsi:type="dcterms:W3CDTF">2015-11-18T17:46:15Z</dcterms:modified>
</cp:coreProperties>
</file>

<file path=docProps/thumbnail.jpeg>
</file>