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9" r:id="rId1"/>
  </p:sldMasterIdLst>
  <p:notesMasterIdLst>
    <p:notesMasterId r:id="rId21"/>
  </p:notesMasterIdLst>
  <p:sldIdLst>
    <p:sldId id="275" r:id="rId2"/>
    <p:sldId id="256" r:id="rId3"/>
    <p:sldId id="258" r:id="rId4"/>
    <p:sldId id="280" r:id="rId5"/>
    <p:sldId id="282" r:id="rId6"/>
    <p:sldId id="283" r:id="rId7"/>
    <p:sldId id="284" r:id="rId8"/>
    <p:sldId id="285" r:id="rId9"/>
    <p:sldId id="286" r:id="rId10"/>
    <p:sldId id="287" r:id="rId11"/>
    <p:sldId id="288" r:id="rId12"/>
    <p:sldId id="289" r:id="rId13"/>
    <p:sldId id="290" r:id="rId14"/>
    <p:sldId id="291" r:id="rId15"/>
    <p:sldId id="293" r:id="rId16"/>
    <p:sldId id="294" r:id="rId17"/>
    <p:sldId id="295" r:id="rId18"/>
    <p:sldId id="292" r:id="rId19"/>
    <p:sldId id="296" r:id="rId20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EB4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6361" autoAdjust="0"/>
    <p:restoredTop sz="94660"/>
  </p:normalViewPr>
  <p:slideViewPr>
    <p:cSldViewPr snapToGrid="0" snapToObjects="1">
      <p:cViewPr varScale="1">
        <p:scale>
          <a:sx n="84" d="100"/>
          <a:sy n="84" d="100"/>
        </p:scale>
        <p:origin x="-96" y="-2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notesMaster" Target="notesMasters/notesMaster1.xml"/><Relationship Id="rId22" Type="http://schemas.openxmlformats.org/officeDocument/2006/relationships/printerSettings" Target="printerSettings/printerSettings1.bin"/><Relationship Id="rId23" Type="http://schemas.openxmlformats.org/officeDocument/2006/relationships/presProps" Target="presProps.xml"/><Relationship Id="rId24" Type="http://schemas.openxmlformats.org/officeDocument/2006/relationships/viewProps" Target="viewProps.xml"/><Relationship Id="rId25" Type="http://schemas.openxmlformats.org/officeDocument/2006/relationships/theme" Target="theme/theme1.xml"/><Relationship Id="rId26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6196FC7-0E9F-46B2-BEC6-75A923BD3E95}" type="datetimeFigureOut">
              <a:rPr lang="en-US" smtClean="0"/>
              <a:t>10/20/15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E1F578E-024E-4526-8A0A-E7F64067A3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471697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8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9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122296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442345-F28C-4344-ADC2-AA5FEBC9CD90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200531-755C-43EC-B38B-BB89CED79E4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1F54B3-6EB2-4C42-BFDD-373B86CE7B3C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718B78-8A6B-4283-819D-D0577711434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9436F9-76C9-416C-B72B-2DC37ACB4AA4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15A7DF-5793-4ACC-8B00-63EB02E0AE1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F8205F-8A62-487F-97A1-D515E44D6960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20E3F2-0E43-4D58-B733-975D34D0549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B17657-D8C4-479C-8D72-C281738CE422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11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2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A19774-6A1E-4E4E-AA6D-DBE513398A7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2E22FD-3CD4-4BB1-B742-6B5876BCCDD2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7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5BDD19-E2A1-4CBB-9896-2367B45D8A8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7FC659-7438-4880-AC8C-D8C3BFDA75EF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30B14A-0C0F-4288-81C0-31155D66F49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95B8A0-733B-4AB3-9A63-506A6C8AE288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A2DBD8-B589-4D7F-95D4-A437C744815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E35B75-A199-4547-882C-17AEF83AEBFA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F09443-030E-4AA1-BEC6-E9F30E6C608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546DCE-7ECB-4EA1-B90D-201CD99C31FB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ABBDC5-25EA-4DCF-8BAC-6F5BA429839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7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403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fld id="{64A3914D-BF7E-4FA0-9328-0DD6E48689A3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fld id="{50BB5DF6-456B-4760-B6CB-ECEE9B3A1BE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</p:sldLayoutIdLst>
  <p:txStyles>
    <p:titleStyle>
      <a:lvl1pPr algn="ctr" defTabSz="457200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defTabSz="457200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Relationship Id="rId3" Type="http://schemas.openxmlformats.org/officeDocument/2006/relationships/hyperlink" Target="mailto:test@gsource.com" TargetMode="Externa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ctrTitle"/>
          </p:nvPr>
        </p:nvSpPr>
        <p:spPr>
          <a:xfrm>
            <a:off x="685800" y="2133600"/>
            <a:ext cx="7772400" cy="1470025"/>
          </a:xfrm>
        </p:spPr>
        <p:txBody>
          <a:bodyPr/>
          <a:lstStyle/>
          <a:p>
            <a:r>
              <a:rPr lang="en-US" dirty="0" smtClean="0">
                <a:latin typeface="Calibri" pitchFamily="34" charset="0"/>
              </a:rPr>
              <a:t>Module</a:t>
            </a:r>
            <a:r>
              <a:rPr lang="en-US" dirty="0" smtClean="0">
                <a:latin typeface="Calibri" pitchFamily="34" charset="0"/>
              </a:rPr>
              <a:t> </a:t>
            </a:r>
            <a:r>
              <a:rPr lang="en-US" dirty="0">
                <a:latin typeface="Calibri" pitchFamily="34" charset="0"/>
              </a:rPr>
              <a:t>4: </a:t>
            </a:r>
            <a:r>
              <a:rPr lang="en-US" dirty="0" smtClean="0">
                <a:latin typeface="Calibri" pitchFamily="34" charset="0"/>
              </a:rPr>
              <a:t>System Services</a:t>
            </a:r>
            <a:r>
              <a:rPr lang="en-US" dirty="0">
                <a:latin typeface="Calibri" pitchFamily="34" charset="0"/>
              </a:rPr>
              <a:t/>
            </a:r>
            <a:br>
              <a:rPr lang="en-US" dirty="0">
                <a:latin typeface="Calibri" pitchFamily="34" charset="0"/>
              </a:rPr>
            </a:br>
            <a:r>
              <a:rPr lang="en-US" dirty="0" smtClean="0">
                <a:latin typeface="Calibri" pitchFamily="34" charset="0"/>
              </a:rPr>
              <a:t>Chapter 12: </a:t>
            </a:r>
            <a:r>
              <a:rPr lang="en-US" dirty="0" smtClean="0">
                <a:latin typeface="Calibri" pitchFamily="34" charset="0"/>
              </a:rPr>
              <a:t>Email Configuration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Example .forward entries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support, 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psgsupport</a:t>
            </a:r>
            <a:endParaRPr lang="en-US" sz="2800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dirty="0">
                <a:latin typeface="Calibri" pitchFamily="34" charset="0"/>
              </a:rPr>
              <a:t>	</a:t>
            </a:r>
            <a:r>
              <a:rPr lang="en-US" dirty="0" smtClean="0">
                <a:latin typeface="Calibri" pitchFamily="34" charset="0"/>
              </a:rPr>
              <a:t>forward </a:t>
            </a:r>
            <a:r>
              <a:rPr lang="en-US" dirty="0">
                <a:latin typeface="Calibri" pitchFamily="34" charset="0"/>
              </a:rPr>
              <a:t>the incoming messages to support’s </a:t>
            </a:r>
            <a:r>
              <a:rPr lang="en-US" dirty="0" smtClean="0">
                <a:latin typeface="Calibri" pitchFamily="34" charset="0"/>
              </a:rPr>
              <a:t>	and </a:t>
            </a:r>
            <a:r>
              <a:rPr lang="en-US" dirty="0" err="1">
                <a:latin typeface="Calibri" pitchFamily="34" charset="0"/>
              </a:rPr>
              <a:t>psgsupport’s</a:t>
            </a:r>
            <a:r>
              <a:rPr lang="en-US" dirty="0">
                <a:latin typeface="Calibri" pitchFamily="34" charset="0"/>
              </a:rPr>
              <a:t> mailboxes and do not retain </a:t>
            </a:r>
            <a:r>
              <a:rPr lang="en-US" dirty="0" smtClean="0">
                <a:latin typeface="Calibri" pitchFamily="34" charset="0"/>
              </a:rPr>
              <a:t>	a </a:t>
            </a:r>
            <a:r>
              <a:rPr lang="en-US" dirty="0">
                <a:latin typeface="Calibri" pitchFamily="34" charset="0"/>
              </a:rPr>
              <a:t>copy in the user's </a:t>
            </a:r>
            <a:r>
              <a:rPr lang="en-US" dirty="0" smtClean="0">
                <a:latin typeface="Calibri" pitchFamily="34" charset="0"/>
              </a:rPr>
              <a:t>mailbox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support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, “|vacation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”</a:t>
            </a:r>
          </a:p>
          <a:p>
            <a:pPr marL="0" indent="0">
              <a:buNone/>
            </a:pPr>
            <a:r>
              <a:rPr lang="en-US" dirty="0">
                <a:latin typeface="Calibri" pitchFamily="34" charset="0"/>
              </a:rPr>
              <a:t>	</a:t>
            </a:r>
            <a:r>
              <a:rPr lang="en-US" dirty="0" smtClean="0">
                <a:latin typeface="Calibri" pitchFamily="34" charset="0"/>
              </a:rPr>
              <a:t>forward incoming messages to support’s 	mailbox and the vacation command</a:t>
            </a:r>
            <a:endParaRPr lang="en-US" dirty="0">
              <a:latin typeface="Calibri" pitchFamily="34" charset="0"/>
            </a:endParaRPr>
          </a:p>
          <a:p>
            <a:pPr marL="0" indent="0">
              <a:buNone/>
            </a:pPr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SMTP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Simple Mail Transfer Protocol (SMTP) is the standard for email servers communication</a:t>
            </a:r>
          </a:p>
          <a:p>
            <a:r>
              <a:rPr lang="en-US" dirty="0" smtClean="0">
                <a:latin typeface="Calibri" pitchFamily="34" charset="0"/>
              </a:rPr>
              <a:t>Uses port 25, SMTP will not work if this port is blocked</a:t>
            </a:r>
          </a:p>
          <a:p>
            <a:r>
              <a:rPr lang="en-US" dirty="0" smtClean="0">
                <a:latin typeface="Calibri" pitchFamily="34" charset="0"/>
              </a:rPr>
              <a:t>Uses a set of codes to classify the email message for the email application</a:t>
            </a:r>
          </a:p>
          <a:p>
            <a:r>
              <a:rPr lang="en-US" dirty="0" smtClean="0">
                <a:latin typeface="Calibri" pitchFamily="34" charset="0"/>
              </a:rPr>
              <a:t>Defines server handshake mechanism and error handling</a:t>
            </a:r>
          </a:p>
        </p:txBody>
      </p:sp>
    </p:spTree>
    <p:extLst>
      <p:ext uri="{BB962C8B-B14F-4D97-AF65-F5344CB8AC3E}">
        <p14:creationId xmlns:p14="http://schemas.microsoft.com/office/powerpoint/2010/main" val="191079595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Sendmail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Released in 1979 as “delivermail”, rewritten later to adapt TCP</a:t>
            </a:r>
          </a:p>
          <a:p>
            <a:r>
              <a:rPr lang="en-US" dirty="0" smtClean="0">
                <a:latin typeface="Calibri" pitchFamily="34" charset="0"/>
              </a:rPr>
              <a:t>Was the standard MTA at one point</a:t>
            </a:r>
          </a:p>
          <a:p>
            <a:r>
              <a:rPr lang="en-US" dirty="0" smtClean="0">
                <a:latin typeface="Calibri" pitchFamily="34" charset="0"/>
              </a:rPr>
              <a:t>Uses DNS for host name translation</a:t>
            </a:r>
          </a:p>
          <a:p>
            <a:r>
              <a:rPr lang="en-US" dirty="0" smtClean="0">
                <a:latin typeface="Calibri" pitchFamily="34" charset="0"/>
              </a:rPr>
              <a:t>Support message transport between different systems such as Solaris, Linux and AIX</a:t>
            </a:r>
          </a:p>
          <a:p>
            <a:r>
              <a:rPr lang="en-US" dirty="0" smtClean="0">
                <a:latin typeface="Calibri" pitchFamily="34" charset="0"/>
              </a:rPr>
              <a:t>Major drawback is complex configuration file which is the heart of Sendmail</a:t>
            </a:r>
            <a:endParaRPr lang="en-US" dirty="0">
              <a:latin typeface="Calibri" pitchFamily="34" charset="0"/>
            </a:endParaRPr>
          </a:p>
          <a:p>
            <a:endParaRPr lang="en-US" dirty="0">
              <a:latin typeface="Calibri" pitchFamily="34" charset="0"/>
            </a:endParaRPr>
          </a:p>
          <a:p>
            <a:pPr marL="0" indent="0">
              <a:buNone/>
            </a:pPr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5136921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Sendmail Message Processing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Uses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usr/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sbin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mail.local</a:t>
            </a:r>
            <a:r>
              <a:rPr lang="en-US" dirty="0">
                <a:latin typeface="Calibri" pitchFamily="34" charset="0"/>
              </a:rPr>
              <a:t> program if both the sender and receiver are on the same machine.</a:t>
            </a:r>
          </a:p>
          <a:p>
            <a:r>
              <a:rPr lang="en-US" dirty="0">
                <a:latin typeface="Calibri" pitchFamily="34" charset="0"/>
              </a:rPr>
              <a:t>Uses </a:t>
            </a:r>
            <a:r>
              <a:rPr lang="en-US" dirty="0" err="1">
                <a:latin typeface="Calibri" pitchFamily="34" charset="0"/>
              </a:rPr>
              <a:t>uux</a:t>
            </a:r>
            <a:r>
              <a:rPr lang="en-US" dirty="0">
                <a:latin typeface="Calibri" pitchFamily="34" charset="0"/>
              </a:rPr>
              <a:t> if the sender and the receiver share a UUCP connection</a:t>
            </a:r>
          </a:p>
          <a:p>
            <a:r>
              <a:rPr lang="en-US" dirty="0">
                <a:latin typeface="Calibri" pitchFamily="34" charset="0"/>
              </a:rPr>
              <a:t>Uses SMTP if the recipient has an Internet </a:t>
            </a:r>
            <a:r>
              <a:rPr lang="en-US" dirty="0" smtClean="0">
                <a:latin typeface="Calibri" pitchFamily="34" charset="0"/>
              </a:rPr>
              <a:t>address</a:t>
            </a:r>
          </a:p>
          <a:p>
            <a:r>
              <a:rPr lang="en-US" dirty="0" smtClean="0">
                <a:latin typeface="Calibri" pitchFamily="34" charset="0"/>
              </a:rPr>
              <a:t>Messages are queued if they cannot be delivered instantaneously</a:t>
            </a:r>
          </a:p>
        </p:txBody>
      </p:sp>
    </p:spTree>
    <p:extLst>
      <p:ext uri="{BB962C8B-B14F-4D97-AF65-F5344CB8AC3E}">
        <p14:creationId xmlns:p14="http://schemas.microsoft.com/office/powerpoint/2010/main" val="5506941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Sendmail Message Processing</a:t>
            </a:r>
            <a:endParaRPr lang="en-US" dirty="0" smtClean="0">
              <a:latin typeface="Calibri" pitchFamily="34" charset="0"/>
            </a:endParaRP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Message header contains routing information</a:t>
            </a:r>
          </a:p>
          <a:p>
            <a:r>
              <a:rPr lang="en-US" dirty="0" smtClean="0">
                <a:latin typeface="Calibri" pitchFamily="34" charset="0"/>
              </a:rPr>
              <a:t>Sendmail daemon configured using the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/etc/mail/sendmail.cf</a:t>
            </a:r>
            <a:r>
              <a:rPr lang="en-US" dirty="0" smtClean="0">
                <a:latin typeface="Calibri" pitchFamily="34" charset="0"/>
              </a:rPr>
              <a:t> file</a:t>
            </a:r>
          </a:p>
          <a:p>
            <a:r>
              <a:rPr lang="en-US" dirty="0" smtClean="0">
                <a:latin typeface="Calibri" pitchFamily="34" charset="0"/>
              </a:rPr>
              <a:t>Uses a single binary for all functions</a:t>
            </a:r>
          </a:p>
          <a:p>
            <a:endParaRPr lang="en-US" dirty="0">
              <a:latin typeface="Calibri" pitchFamily="34" charset="0"/>
            </a:endParaRPr>
          </a:p>
          <a:p>
            <a:pPr marL="0" indent="0">
              <a:buNone/>
            </a:pPr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349219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sendmail command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Used to send messages to recipients</a:t>
            </a:r>
          </a:p>
          <a:p>
            <a:r>
              <a:rPr lang="en-US" dirty="0" smtClean="0">
                <a:latin typeface="Calibri" pitchFamily="34" charset="0"/>
              </a:rPr>
              <a:t>Handles message routing</a:t>
            </a:r>
          </a:p>
          <a:p>
            <a:r>
              <a:rPr lang="en-US" dirty="0" smtClean="0">
                <a:latin typeface="Calibri" pitchFamily="34" charset="0"/>
              </a:rPr>
              <a:t>Mainly used to deliver pre-formatted messages</a:t>
            </a:r>
          </a:p>
          <a:p>
            <a:r>
              <a:rPr lang="en-US" dirty="0" smtClean="0">
                <a:latin typeface="Calibri" pitchFamily="34" charset="0"/>
              </a:rPr>
              <a:t>Can test the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sendmail</a:t>
            </a:r>
            <a:r>
              <a:rPr lang="en-US" dirty="0" smtClean="0">
                <a:latin typeface="Calibri" pitchFamily="34" charset="0"/>
              </a:rPr>
              <a:t> daemon using the “Sendmail emulation layer” commands</a:t>
            </a:r>
          </a:p>
          <a:p>
            <a:r>
              <a:rPr lang="en-US" dirty="0" smtClean="0">
                <a:latin typeface="Calibri" pitchFamily="34" charset="0"/>
              </a:rPr>
              <a:t>Sendmail daemon configured using the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/etc/mail/sendmail.cf</a:t>
            </a:r>
            <a:r>
              <a:rPr lang="en-US" dirty="0" smtClean="0">
                <a:latin typeface="Calibri" pitchFamily="34" charset="0"/>
              </a:rPr>
              <a:t> file</a:t>
            </a:r>
          </a:p>
          <a:p>
            <a:endParaRPr lang="en-US" dirty="0">
              <a:latin typeface="Calibri" pitchFamily="34" charset="0"/>
            </a:endParaRPr>
          </a:p>
          <a:p>
            <a:pPr marL="0" indent="0">
              <a:buNone/>
            </a:pPr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7076948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sendmail command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sendmail </a:t>
            </a:r>
            <a:r>
              <a:rPr lang="en-US" sz="2800" dirty="0">
                <a:latin typeface="Courier New" pitchFamily="49" charset="0"/>
                <a:cs typeface="Courier New" pitchFamily="49" charset="0"/>
                <a:hlinkClick r:id="rId3"/>
              </a:rPr>
              <a:t>test@gsource.com</a:t>
            </a:r>
            <a:endParaRPr lang="en-US" sz="2800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dirty="0" smtClean="0">
                <a:latin typeface="Calibri" pitchFamily="34" charset="0"/>
              </a:rPr>
              <a:t>	Sends mail to </a:t>
            </a:r>
            <a:r>
              <a:rPr lang="en-US" dirty="0" smtClean="0">
                <a:latin typeface="Calibri" pitchFamily="34" charset="0"/>
                <a:hlinkClick r:id="rId3"/>
              </a:rPr>
              <a:t>test@gsource.com</a:t>
            </a:r>
            <a:r>
              <a:rPr lang="en-US" dirty="0" smtClean="0">
                <a:latin typeface="Calibri" pitchFamily="34" charset="0"/>
              </a:rPr>
              <a:t>, the 	message text can be entered using the 	keyboard</a:t>
            </a:r>
          </a:p>
          <a:p>
            <a:pPr marL="0" indent="0">
              <a:buNone/>
            </a:pPr>
            <a:r>
              <a:rPr lang="en-US" dirty="0" smtClean="0">
                <a:latin typeface="Calibri" pitchFamily="34" charset="0"/>
              </a:rPr>
              <a:t>	</a:t>
            </a:r>
            <a:endParaRPr lang="en-US" dirty="0">
              <a:latin typeface="Calibri" pitchFamily="34" charset="0"/>
            </a:endParaRPr>
          </a:p>
          <a:p>
            <a:pPr marL="0" indent="0">
              <a:buNone/>
            </a:pPr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390581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Postfix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Developed at IBM in the 1990s</a:t>
            </a:r>
          </a:p>
          <a:p>
            <a:r>
              <a:rPr lang="en-US" dirty="0" smtClean="0">
                <a:latin typeface="Calibri" pitchFamily="34" charset="0"/>
              </a:rPr>
              <a:t>Alternative to </a:t>
            </a:r>
            <a:r>
              <a:rPr lang="en-US" dirty="0" err="1" smtClean="0">
                <a:latin typeface="Calibri" pitchFamily="34" charset="0"/>
              </a:rPr>
              <a:t>Sendmail’s</a:t>
            </a:r>
            <a:r>
              <a:rPr lang="en-US" dirty="0" smtClean="0">
                <a:latin typeface="Calibri" pitchFamily="34" charset="0"/>
              </a:rPr>
              <a:t> single executable design which causes security concerns</a:t>
            </a:r>
          </a:p>
          <a:p>
            <a:r>
              <a:rPr lang="en-US" dirty="0" smtClean="0">
                <a:latin typeface="Calibri" pitchFamily="34" charset="0"/>
              </a:rPr>
              <a:t>Generally the default MTA for Red Hat systems</a:t>
            </a:r>
          </a:p>
          <a:p>
            <a:r>
              <a:rPr lang="en-US" dirty="0" smtClean="0">
                <a:latin typeface="Calibri" pitchFamily="34" charset="0"/>
              </a:rPr>
              <a:t>Runs in a router like mode with a master daemon overseeing the operations of other daemons such as queue manage and SMTP</a:t>
            </a:r>
          </a:p>
          <a:p>
            <a:r>
              <a:rPr lang="en-US" dirty="0" smtClean="0">
                <a:latin typeface="Calibri" pitchFamily="34" charset="0"/>
              </a:rPr>
              <a:t>Simpler user interface driven configuration</a:t>
            </a:r>
            <a:endParaRPr lang="en-US" dirty="0">
              <a:latin typeface="Calibri" pitchFamily="34" charset="0"/>
            </a:endParaRPr>
          </a:p>
          <a:p>
            <a:pPr marL="0" indent="0">
              <a:buNone/>
            </a:pPr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8390393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Qmail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Developed in 1990s as a lightweight and secure alternative to sendmail</a:t>
            </a:r>
          </a:p>
          <a:p>
            <a:r>
              <a:rPr lang="en-US" dirty="0" smtClean="0">
                <a:latin typeface="Calibri" pitchFamily="34" charset="0"/>
              </a:rPr>
              <a:t>Comprises of 5 daemons and 10 processes</a:t>
            </a:r>
          </a:p>
          <a:p>
            <a:r>
              <a:rPr lang="en-US" dirty="0" smtClean="0">
                <a:latin typeface="Calibri" pitchFamily="34" charset="0"/>
              </a:rPr>
              <a:t>Core </a:t>
            </a:r>
            <a:r>
              <a:rPr lang="en-US" dirty="0">
                <a:latin typeface="Calibri" pitchFamily="34" charset="0"/>
              </a:rPr>
              <a:t>processes are qmail-</a:t>
            </a:r>
            <a:r>
              <a:rPr lang="en-US" dirty="0" err="1">
                <a:latin typeface="Calibri" pitchFamily="34" charset="0"/>
              </a:rPr>
              <a:t>smtpd</a:t>
            </a:r>
            <a:r>
              <a:rPr lang="en-US" dirty="0">
                <a:latin typeface="Calibri" pitchFamily="34" charset="0"/>
              </a:rPr>
              <a:t>, qmail-send, qmail-clean, qmail-remote and </a:t>
            </a:r>
            <a:r>
              <a:rPr lang="en-US" dirty="0" smtClean="0">
                <a:latin typeface="Calibri" pitchFamily="34" charset="0"/>
              </a:rPr>
              <a:t>qmail-local</a:t>
            </a:r>
          </a:p>
          <a:p>
            <a:r>
              <a:rPr lang="en-US" dirty="0" smtClean="0">
                <a:latin typeface="Calibri" pitchFamily="34" charset="0"/>
              </a:rPr>
              <a:t>Multiple smaller and independent processes reduce security issues</a:t>
            </a:r>
            <a:endParaRPr lang="en-US" dirty="0">
              <a:latin typeface="Calibri" pitchFamily="34" charset="0"/>
            </a:endParaRPr>
          </a:p>
          <a:p>
            <a:pPr marL="0" indent="0">
              <a:buNone/>
            </a:pPr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9416058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Exim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Developed in 1995 at University of Cambridge</a:t>
            </a:r>
          </a:p>
          <a:p>
            <a:r>
              <a:rPr lang="en-US" dirty="0" smtClean="0">
                <a:latin typeface="Calibri" pitchFamily="34" charset="0"/>
              </a:rPr>
              <a:t>Follows single binary design similar to sendmail</a:t>
            </a:r>
          </a:p>
          <a:p>
            <a:r>
              <a:rPr lang="en-US" dirty="0" smtClean="0">
                <a:latin typeface="Calibri" pitchFamily="34" charset="0"/>
              </a:rPr>
              <a:t>Increased focus on security</a:t>
            </a:r>
          </a:p>
          <a:p>
            <a:r>
              <a:rPr lang="en-US" dirty="0" smtClean="0">
                <a:latin typeface="Calibri" pitchFamily="34" charset="0"/>
              </a:rPr>
              <a:t>Does not use message queuing to reduce delivery time</a:t>
            </a:r>
          </a:p>
        </p:txBody>
      </p:sp>
    </p:spTree>
    <p:extLst>
      <p:ext uri="{BB962C8B-B14F-4D97-AF65-F5344CB8AC3E}">
        <p14:creationId xmlns:p14="http://schemas.microsoft.com/office/powerpoint/2010/main" val="31639925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5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Mail Transfer Agents (MTAs)	</a:t>
            </a:r>
          </a:p>
        </p:txBody>
      </p:sp>
      <p:sp>
        <p:nvSpPr>
          <p:cNvPr id="16387" name="Content Placeholder 6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MTAs handle the transfer of messages between machines and routing them.</a:t>
            </a:r>
          </a:p>
          <a:p>
            <a:r>
              <a:rPr lang="en-US" dirty="0" smtClean="0">
                <a:latin typeface="Calibri" pitchFamily="34" charset="0"/>
              </a:rPr>
              <a:t>Commonly used MTAs:</a:t>
            </a:r>
          </a:p>
          <a:p>
            <a:pPr lvl="1"/>
            <a:r>
              <a:rPr lang="en-US" sz="3200" dirty="0" smtClean="0">
                <a:latin typeface="Calibri" pitchFamily="34" charset="0"/>
              </a:rPr>
              <a:t>Postfix</a:t>
            </a:r>
          </a:p>
          <a:p>
            <a:pPr lvl="1"/>
            <a:r>
              <a:rPr lang="en-US" sz="3200" dirty="0" smtClean="0">
                <a:latin typeface="Calibri" pitchFamily="34" charset="0"/>
              </a:rPr>
              <a:t>Sendmail</a:t>
            </a:r>
          </a:p>
          <a:p>
            <a:pPr lvl="1"/>
            <a:r>
              <a:rPr lang="en-US" sz="3200" dirty="0" smtClean="0">
                <a:latin typeface="Calibri" pitchFamily="34" charset="0"/>
              </a:rPr>
              <a:t>Exim</a:t>
            </a:r>
          </a:p>
          <a:p>
            <a:pPr lvl="1"/>
            <a:r>
              <a:rPr lang="en-US" sz="3200" dirty="0" smtClean="0">
                <a:latin typeface="Calibri" pitchFamily="34" charset="0"/>
              </a:rPr>
              <a:t>Qmail</a:t>
            </a:r>
            <a:endParaRPr lang="en-US" sz="3200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mail command</a:t>
            </a:r>
          </a:p>
        </p:txBody>
      </p:sp>
      <p:sp>
        <p:nvSpPr>
          <p:cNvPr id="17411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Provides a command interface for the mail system</a:t>
            </a:r>
          </a:p>
          <a:p>
            <a:r>
              <a:rPr lang="en-US" dirty="0" smtClean="0">
                <a:latin typeface="Calibri" pitchFamily="34" charset="0"/>
              </a:rPr>
              <a:t>Provides command line options for all basic operations such as reading, sending, replying and deleting mail</a:t>
            </a:r>
          </a:p>
          <a:p>
            <a:r>
              <a:rPr lang="en-US" dirty="0" smtClean="0">
                <a:latin typeface="Calibri" pitchFamily="34" charset="0"/>
              </a:rPr>
              <a:t>To initiate the mail utility for the current user, simply type:</a:t>
            </a:r>
          </a:p>
          <a:p>
            <a:pPr marL="457200" lvl="1" indent="0"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mail</a:t>
            </a:r>
            <a:endParaRPr lang="en-US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The mail command</a:t>
            </a:r>
            <a:endParaRPr lang="en-US" dirty="0" smtClean="0">
              <a:latin typeface="Calibri" pitchFamily="34" charset="0"/>
            </a:endParaRPr>
          </a:p>
        </p:txBody>
      </p:sp>
      <p:sp>
        <p:nvSpPr>
          <p:cNvPr id="9318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A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“&amp;”</a:t>
            </a:r>
            <a:r>
              <a:rPr lang="en-US" dirty="0">
                <a:latin typeface="Calibri" pitchFamily="34" charset="0"/>
              </a:rPr>
              <a:t> prompt will be shown to the user to enter subsequent mail commands</a:t>
            </a:r>
            <a:r>
              <a:rPr lang="en-US" dirty="0" smtClean="0">
                <a:latin typeface="Calibri" pitchFamily="34" charset="0"/>
              </a:rPr>
              <a:t>.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&amp; list</a:t>
            </a:r>
            <a:r>
              <a:rPr lang="en-US" sz="3200" dirty="0" smtClean="0">
                <a:latin typeface="Calibri" pitchFamily="34" charset="0"/>
              </a:rPr>
              <a:t> : list of all available commands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&amp; delete 2</a:t>
            </a:r>
            <a:r>
              <a:rPr lang="en-US" dirty="0" smtClean="0">
                <a:latin typeface="Calibri" pitchFamily="34" charset="0"/>
              </a:rPr>
              <a:t> : delete the 2</a:t>
            </a:r>
            <a:r>
              <a:rPr lang="en-US" baseline="30000" dirty="0" smtClean="0">
                <a:latin typeface="Calibri" pitchFamily="34" charset="0"/>
              </a:rPr>
              <a:t>nd</a:t>
            </a:r>
            <a:r>
              <a:rPr lang="en-US" dirty="0" smtClean="0">
                <a:latin typeface="Calibri" pitchFamily="34" charset="0"/>
              </a:rPr>
              <a:t> message in the mailbox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&amp; r 2</a:t>
            </a:r>
            <a:r>
              <a:rPr lang="en-US" sz="3200" dirty="0" smtClean="0">
                <a:latin typeface="Calibri" pitchFamily="34" charset="0"/>
              </a:rPr>
              <a:t> : reply to the 2</a:t>
            </a:r>
            <a:r>
              <a:rPr lang="en-US" sz="3200" baseline="30000" dirty="0" smtClean="0">
                <a:latin typeface="Calibri" pitchFamily="34" charset="0"/>
              </a:rPr>
              <a:t>nd</a:t>
            </a:r>
            <a:r>
              <a:rPr lang="en-US" sz="3200" dirty="0" smtClean="0">
                <a:latin typeface="Calibri" pitchFamily="34" charset="0"/>
              </a:rPr>
              <a:t> message in the mailbox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&amp; quit</a:t>
            </a:r>
            <a:r>
              <a:rPr lang="en-US" dirty="0" smtClean="0">
                <a:latin typeface="Calibri" pitchFamily="34" charset="0"/>
              </a:rPr>
              <a:t> : end the current session</a:t>
            </a:r>
            <a:endParaRPr lang="en-US" sz="3200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mailq command</a:t>
            </a:r>
          </a:p>
        </p:txBody>
      </p:sp>
      <p:sp>
        <p:nvSpPr>
          <p:cNvPr id="9523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Messages are removed from the mail queue after being sent to the remote server</a:t>
            </a:r>
          </a:p>
          <a:p>
            <a:r>
              <a:rPr lang="en-US" dirty="0" smtClean="0">
                <a:latin typeface="Calibri" pitchFamily="34" charset="0"/>
              </a:rPr>
              <a:t>Messages persisting in the queue indicate:</a:t>
            </a:r>
          </a:p>
          <a:p>
            <a:pPr lvl="1"/>
            <a:r>
              <a:rPr lang="en-US" sz="3200" dirty="0" smtClean="0">
                <a:latin typeface="Calibri" pitchFamily="34" charset="0"/>
              </a:rPr>
              <a:t>Remote mail server temporarily unavailable</a:t>
            </a:r>
          </a:p>
          <a:p>
            <a:pPr lvl="1"/>
            <a:r>
              <a:rPr lang="en-US" sz="3200" dirty="0" smtClean="0">
                <a:latin typeface="Calibri" pitchFamily="34" charset="0"/>
              </a:rPr>
              <a:t>Misconfigured local mail server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mailq</a:t>
            </a:r>
            <a:r>
              <a:rPr lang="en-US" dirty="0" smtClean="0">
                <a:latin typeface="Calibri" pitchFamily="34" charset="0"/>
              </a:rPr>
              <a:t> command is used to query the mail messages queued for delivery</a:t>
            </a:r>
          </a:p>
          <a:p>
            <a:r>
              <a:rPr lang="en-US" dirty="0">
                <a:latin typeface="Calibri" pitchFamily="34" charset="0"/>
              </a:rPr>
              <a:t>Functionally equivalent to </a:t>
            </a:r>
            <a:r>
              <a:rPr lang="en-US" dirty="0">
                <a:latin typeface="Courier New" pitchFamily="49" charset="0"/>
                <a:cs typeface="Courier New" pitchFamily="49" charset="0"/>
              </a:rPr>
              <a:t>sendmail –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bp</a:t>
            </a: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Aliasing email addresses</a:t>
            </a:r>
          </a:p>
        </p:txBody>
      </p:sp>
      <p:sp>
        <p:nvSpPr>
          <p:cNvPr id="96259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3200" dirty="0" smtClean="0">
                <a:latin typeface="Calibri" pitchFamily="34" charset="0"/>
              </a:rPr>
              <a:t>Used to convert one recipient name to another</a:t>
            </a:r>
          </a:p>
          <a:p>
            <a:r>
              <a:rPr lang="en-US" dirty="0">
                <a:latin typeface="Calibri" pitchFamily="34" charset="0"/>
              </a:rPr>
              <a:t>Alias can be created to an email address, a user name, a file, a command or another </a:t>
            </a:r>
            <a:r>
              <a:rPr lang="en-US" dirty="0" smtClean="0">
                <a:latin typeface="Calibri" pitchFamily="34" charset="0"/>
              </a:rPr>
              <a:t>alias</a:t>
            </a:r>
          </a:p>
          <a:p>
            <a:r>
              <a:rPr lang="en-US" dirty="0">
                <a:latin typeface="Calibri" pitchFamily="34" charset="0"/>
              </a:rPr>
              <a:t>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/etc/mail/aliases</a:t>
            </a:r>
            <a:r>
              <a:rPr lang="en-US" dirty="0">
                <a:latin typeface="Calibri" pitchFamily="34" charset="0"/>
              </a:rPr>
              <a:t> file defines </a:t>
            </a:r>
            <a:r>
              <a:rPr lang="en-US" dirty="0" smtClean="0">
                <a:latin typeface="Calibri" pitchFamily="34" charset="0"/>
              </a:rPr>
              <a:t>aliases in the format:</a:t>
            </a:r>
          </a:p>
          <a:p>
            <a:pPr marL="0" indent="0">
              <a:buNone/>
            </a:pPr>
            <a:r>
              <a:rPr lang="en-US" sz="2800" dirty="0">
                <a:latin typeface="Courier New" pitchFamily="49" charset="0"/>
                <a:cs typeface="Courier New" pitchFamily="49" charset="0"/>
              </a:rPr>
              <a:t>	name:  name_1, name_2, name_3</a:t>
            </a:r>
            <a:endParaRPr lang="en-US" sz="2800" dirty="0" smtClean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Entries in /etc/mail/aliases </a:t>
            </a:r>
            <a:endParaRPr lang="en-US" dirty="0" smtClean="0">
              <a:latin typeface="Calibri" pitchFamily="34" charset="0"/>
            </a:endParaRPr>
          </a:p>
        </p:txBody>
      </p:sp>
      <p:sp>
        <p:nvSpPr>
          <p:cNvPr id="97283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support:	ted, 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ned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fred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jed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bob</a:t>
            </a:r>
          </a:p>
          <a:p>
            <a:pPr marL="0" indent="0">
              <a:buNone/>
            </a:pPr>
            <a:r>
              <a:rPr lang="en-US" dirty="0" smtClean="0">
                <a:latin typeface="Calibri" pitchFamily="34" charset="0"/>
              </a:rPr>
              <a:t>	Deliver </a:t>
            </a:r>
            <a:r>
              <a:rPr lang="en-US" dirty="0">
                <a:latin typeface="Calibri" pitchFamily="34" charset="0"/>
              </a:rPr>
              <a:t>all messages that are sent to the local </a:t>
            </a:r>
            <a:r>
              <a:rPr lang="en-US" dirty="0" smtClean="0">
                <a:latin typeface="Calibri" pitchFamily="34" charset="0"/>
              </a:rPr>
              <a:t>	“</a:t>
            </a:r>
            <a:r>
              <a:rPr lang="en-US" dirty="0">
                <a:latin typeface="Calibri" pitchFamily="34" charset="0"/>
              </a:rPr>
              <a:t>support” mailbox to the team (ted, </a:t>
            </a:r>
            <a:r>
              <a:rPr lang="en-US" dirty="0" err="1">
                <a:latin typeface="Calibri" pitchFamily="34" charset="0"/>
              </a:rPr>
              <a:t>ned</a:t>
            </a:r>
            <a:r>
              <a:rPr lang="en-US" dirty="0">
                <a:latin typeface="Calibri" pitchFamily="34" charset="0"/>
              </a:rPr>
              <a:t>, </a:t>
            </a:r>
            <a:r>
              <a:rPr lang="en-US" dirty="0" smtClean="0">
                <a:latin typeface="Calibri" pitchFamily="34" charset="0"/>
              </a:rPr>
              <a:t>	</a:t>
            </a:r>
            <a:r>
              <a:rPr lang="en-US" dirty="0" err="1" smtClean="0">
                <a:latin typeface="Calibri" pitchFamily="34" charset="0"/>
              </a:rPr>
              <a:t>fred</a:t>
            </a:r>
            <a:r>
              <a:rPr lang="en-US" dirty="0">
                <a:latin typeface="Calibri" pitchFamily="34" charset="0"/>
              </a:rPr>
              <a:t>, </a:t>
            </a:r>
            <a:r>
              <a:rPr lang="en-US" dirty="0" err="1">
                <a:latin typeface="Calibri" pitchFamily="34" charset="0"/>
              </a:rPr>
              <a:t>jed</a:t>
            </a:r>
            <a:r>
              <a:rPr lang="en-US" dirty="0">
                <a:latin typeface="Calibri" pitchFamily="34" charset="0"/>
              </a:rPr>
              <a:t> and bob</a:t>
            </a:r>
            <a:r>
              <a:rPr lang="en-US" dirty="0" smtClean="0">
                <a:latin typeface="Calibri" pitchFamily="34" charset="0"/>
              </a:rPr>
              <a:t>)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bin: 	/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dev/null</a:t>
            </a:r>
          </a:p>
          <a:p>
            <a:pPr marL="0" indent="0">
              <a:buNone/>
            </a:pPr>
            <a:r>
              <a:rPr lang="en-US" dirty="0">
                <a:latin typeface="Calibri" pitchFamily="34" charset="0"/>
              </a:rPr>
              <a:t>	Redirect messages that are destined to </a:t>
            </a:r>
            <a:r>
              <a:rPr lang="en-US" dirty="0" smtClean="0">
                <a:latin typeface="Calibri" pitchFamily="34" charset="0"/>
              </a:rPr>
              <a:t>	system </a:t>
            </a:r>
            <a:r>
              <a:rPr lang="en-US" dirty="0">
                <a:latin typeface="Calibri" pitchFamily="34" charset="0"/>
              </a:rPr>
              <a:t>accounts, such as “bin”, to the </a:t>
            </a:r>
            <a:r>
              <a:rPr lang="en-US" dirty="0" smtClean="0">
                <a:latin typeface="Calibri" pitchFamily="34" charset="0"/>
              </a:rPr>
              <a:t>	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dev/null</a:t>
            </a:r>
            <a:r>
              <a:rPr lang="en-US" dirty="0">
                <a:latin typeface="Calibri" pitchFamily="34" charset="0"/>
              </a:rPr>
              <a:t> file</a:t>
            </a:r>
          </a:p>
          <a:p>
            <a:pPr marL="0" indent="0">
              <a:buNone/>
            </a:pPr>
            <a:endParaRPr lang="en-US" dirty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Aliases Database</a:t>
            </a:r>
          </a:p>
        </p:txBody>
      </p:sp>
      <p:sp>
        <p:nvSpPr>
          <p:cNvPr id="9830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Sendmail cannot read the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/etc/mail/aliases</a:t>
            </a:r>
            <a:r>
              <a:rPr lang="en-US" dirty="0" smtClean="0">
                <a:latin typeface="Calibri" pitchFamily="34" charset="0"/>
              </a:rPr>
              <a:t> file, it expects a binary format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/etc/mail/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aliases.db</a:t>
            </a:r>
            <a:r>
              <a:rPr lang="en-US" dirty="0" smtClean="0">
                <a:latin typeface="Calibri" pitchFamily="34" charset="0"/>
              </a:rPr>
              <a:t> file which stores records in a database format along with indexes for faster lookup</a:t>
            </a:r>
          </a:p>
          <a:p>
            <a:r>
              <a:rPr lang="en-US" dirty="0" smtClean="0">
                <a:latin typeface="Calibri" pitchFamily="34" charset="0"/>
              </a:rPr>
              <a:t>Aliases database created using the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newaliases</a:t>
            </a:r>
            <a:r>
              <a:rPr lang="en-US" dirty="0" smtClean="0">
                <a:latin typeface="Calibri" pitchFamily="34" charset="0"/>
              </a:rPr>
              <a:t> command</a:t>
            </a:r>
          </a:p>
          <a:p>
            <a:r>
              <a:rPr lang="en-US" dirty="0" smtClean="0">
                <a:latin typeface="Calibri" pitchFamily="34" charset="0"/>
              </a:rPr>
              <a:t>Run newaliases each time the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/etc/mail/aliases</a:t>
            </a:r>
            <a:r>
              <a:rPr lang="en-US" dirty="0" smtClean="0">
                <a:latin typeface="Calibri" pitchFamily="34" charset="0"/>
              </a:rPr>
              <a:t> file is changed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3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Mail Forwarding</a:t>
            </a:r>
          </a:p>
        </p:txBody>
      </p:sp>
      <p:sp>
        <p:nvSpPr>
          <p:cNvPr id="99331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.forward</a:t>
            </a:r>
            <a:r>
              <a:rPr lang="en-US" dirty="0">
                <a:latin typeface="Calibri" pitchFamily="34" charset="0"/>
              </a:rPr>
              <a:t> file, placed in a user’s home directory, is used for automatically forwarding mail as it is received</a:t>
            </a:r>
            <a:r>
              <a:rPr lang="en-US" dirty="0" smtClean="0">
                <a:latin typeface="Calibri" pitchFamily="34" charset="0"/>
              </a:rPr>
              <a:t>.</a:t>
            </a:r>
          </a:p>
          <a:p>
            <a:r>
              <a:rPr lang="en-US" dirty="0">
                <a:latin typeface="Calibri" pitchFamily="34" charset="0"/>
              </a:rPr>
              <a:t>If the file exists, then the message is sent to the addresses or aliases specified in this file</a:t>
            </a:r>
            <a:r>
              <a:rPr lang="en-US" dirty="0" smtClean="0">
                <a:latin typeface="Calibri" pitchFamily="34" charset="0"/>
              </a:rPr>
              <a:t>.</a:t>
            </a:r>
          </a:p>
          <a:p>
            <a:r>
              <a:rPr lang="en-US" dirty="0" smtClean="0">
                <a:latin typeface="Calibri" pitchFamily="34" charset="0"/>
              </a:rPr>
              <a:t>Commonly used for out-of-office mail forwarding.</a:t>
            </a:r>
          </a:p>
          <a:p>
            <a:r>
              <a:rPr lang="en-US" dirty="0" smtClean="0">
                <a:latin typeface="Calibri" pitchFamily="34" charset="0"/>
              </a:rPr>
              <a:t>Should be deleted when no longer required.</a:t>
            </a: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Theme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1941</TotalTime>
  <Words>743</Words>
  <Application>Microsoft Macintosh PowerPoint</Application>
  <PresentationFormat>On-screen Show (4:3)</PresentationFormat>
  <Paragraphs>108</Paragraphs>
  <Slides>19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Module 4: System Services Chapter 12: Email Configuration</vt:lpstr>
      <vt:lpstr>Mail Transfer Agents (MTAs) </vt:lpstr>
      <vt:lpstr>The mail command</vt:lpstr>
      <vt:lpstr>The mail command</vt:lpstr>
      <vt:lpstr>The mailq command</vt:lpstr>
      <vt:lpstr>Aliasing email addresses</vt:lpstr>
      <vt:lpstr>Entries in /etc/mail/aliases </vt:lpstr>
      <vt:lpstr>Aliases Database</vt:lpstr>
      <vt:lpstr>Mail Forwarding</vt:lpstr>
      <vt:lpstr>Example .forward entries</vt:lpstr>
      <vt:lpstr>SMTP</vt:lpstr>
      <vt:lpstr>Sendmail</vt:lpstr>
      <vt:lpstr>Sendmail Message Processing</vt:lpstr>
      <vt:lpstr>Sendmail Message Processing</vt:lpstr>
      <vt:lpstr>The sendmail command</vt:lpstr>
      <vt:lpstr>The sendmail command</vt:lpstr>
      <vt:lpstr>Postfix</vt:lpstr>
      <vt:lpstr>Qmail</vt:lpstr>
      <vt:lpstr>Exim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1.1 Linux Evolution and Popular Operating Systems</dc:title>
  <dc:creator>Sean Walberg</dc:creator>
  <cp:lastModifiedBy>Grace Bixby</cp:lastModifiedBy>
  <cp:revision>116</cp:revision>
  <dcterms:created xsi:type="dcterms:W3CDTF">2013-10-05T00:15:43Z</dcterms:created>
  <dcterms:modified xsi:type="dcterms:W3CDTF">2015-10-20T19:50:49Z</dcterms:modified>
</cp:coreProperties>
</file>

<file path=docProps/thumbnail.jpeg>
</file>